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1"/>
  </p:notesMasterIdLst>
  <p:sldIdLst>
    <p:sldId id="266" r:id="rId2"/>
    <p:sldId id="272" r:id="rId3"/>
    <p:sldId id="264" r:id="rId4"/>
    <p:sldId id="267" r:id="rId5"/>
    <p:sldId id="270" r:id="rId6"/>
    <p:sldId id="268" r:id="rId7"/>
    <p:sldId id="273" r:id="rId8"/>
    <p:sldId id="269" r:id="rId9"/>
    <p:sldId id="271"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3" d="100"/>
          <a:sy n="83" d="100"/>
        </p:scale>
        <p:origin x="-1536"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73" d="100"/>
          <a:sy n="73" d="100"/>
        </p:scale>
        <p:origin x="-258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7056E2-189F-334F-A475-7F01F7255E1C}" type="datetimeFigureOut">
              <a:rPr lang="en-US" smtClean="0"/>
              <a:pPr/>
              <a:t>10/9/15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EBD9E4-CE1C-9B42-BB0F-4980DA21D119}" type="slidenum">
              <a:rPr lang="en-US" smtClean="0"/>
              <a:pPr/>
              <a:t>‹#›</a:t>
            </a:fld>
            <a:endParaRPr lang="en-US"/>
          </a:p>
        </p:txBody>
      </p:sp>
    </p:spTree>
    <p:extLst>
      <p:ext uri="{BB962C8B-B14F-4D97-AF65-F5344CB8AC3E}">
        <p14:creationId xmlns:p14="http://schemas.microsoft.com/office/powerpoint/2010/main" val="160946972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F38EFAC-C00C-5344-A1F8-E91D7E7B97BD}" type="datetimeFigureOut">
              <a:rPr lang="en-US" smtClean="0"/>
              <a:pPr/>
              <a:t>10/9/15</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97672DC-F7F2-C847-8041-F4AA1A10A1C7}"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F38EFAC-C00C-5344-A1F8-E91D7E7B97BD}" type="datetimeFigureOut">
              <a:rPr lang="en-US" smtClean="0"/>
              <a:pPr/>
              <a:t>10/9/15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7672DC-F7F2-C847-8041-F4AA1A10A1C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897672DC-F7F2-C847-8041-F4AA1A10A1C7}"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F38EFAC-C00C-5344-A1F8-E91D7E7B97BD}" type="datetimeFigureOut">
              <a:rPr lang="en-US" smtClean="0"/>
              <a:pPr/>
              <a:t>10/9/15</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F38EFAC-C00C-5344-A1F8-E91D7E7B97BD}" type="datetimeFigureOut">
              <a:rPr lang="en-US" smtClean="0"/>
              <a:pPr/>
              <a:t>10/9/15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897672DC-F7F2-C847-8041-F4AA1A10A1C7}"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FF38EFAC-C00C-5344-A1F8-E91D7E7B97BD}" type="datetimeFigureOut">
              <a:rPr lang="en-US" smtClean="0"/>
              <a:pPr/>
              <a:t>10/9/15</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97672DC-F7F2-C847-8041-F4AA1A10A1C7}"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FF38EFAC-C00C-5344-A1F8-E91D7E7B97BD}" type="datetimeFigureOut">
              <a:rPr lang="en-US" smtClean="0"/>
              <a:pPr/>
              <a:t>10/9/15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7672DC-F7F2-C847-8041-F4AA1A10A1C7}"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F38EFAC-C00C-5344-A1F8-E91D7E7B97BD}" type="datetimeFigureOut">
              <a:rPr lang="en-US" smtClean="0"/>
              <a:pPr/>
              <a:t>10/9/15</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897672DC-F7F2-C847-8041-F4AA1A10A1C7}"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F38EFAC-C00C-5344-A1F8-E91D7E7B97BD}" type="datetimeFigureOut">
              <a:rPr lang="en-US" smtClean="0"/>
              <a:pPr/>
              <a:t>10/9/15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897672DC-F7F2-C847-8041-F4AA1A10A1C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FF38EFAC-C00C-5344-A1F8-E91D7E7B97BD}" type="datetimeFigureOut">
              <a:rPr lang="en-US" smtClean="0"/>
              <a:pPr/>
              <a:t>10/9/15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897672DC-F7F2-C847-8041-F4AA1A10A1C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897672DC-F7F2-C847-8041-F4AA1A10A1C7}"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FF38EFAC-C00C-5344-A1F8-E91D7E7B97BD}" type="datetimeFigureOut">
              <a:rPr lang="en-US" smtClean="0"/>
              <a:pPr/>
              <a:t>10/9/15</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897672DC-F7F2-C847-8041-F4AA1A10A1C7}"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FF38EFAC-C00C-5344-A1F8-E91D7E7B97BD}" type="datetimeFigureOut">
              <a:rPr lang="en-US" smtClean="0"/>
              <a:pPr/>
              <a:t>10/9/15</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FF38EFAC-C00C-5344-A1F8-E91D7E7B97BD}" type="datetimeFigureOut">
              <a:rPr lang="en-US" smtClean="0"/>
              <a:pPr/>
              <a:t>10/9/15</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897672DC-F7F2-C847-8041-F4AA1A10A1C7}"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6.jpeg"/><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4" Type="http://schemas.openxmlformats.org/officeDocument/2006/relationships/image" Target="../media/image9.jpeg"/><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p:txBody>
          <a:bodyPr/>
          <a:lstStyle/>
          <a:p>
            <a:r>
              <a:rPr lang="en-US" dirty="0" smtClean="0"/>
              <a:t>By:  Ray Bradbury</a:t>
            </a:r>
            <a:endParaRPr lang="en-US" dirty="0"/>
          </a:p>
        </p:txBody>
      </p:sp>
      <p:sp>
        <p:nvSpPr>
          <p:cNvPr id="2" name="Title 1"/>
          <p:cNvSpPr>
            <a:spLocks noGrp="1"/>
          </p:cNvSpPr>
          <p:nvPr>
            <p:ph type="ctrTitle"/>
          </p:nvPr>
        </p:nvSpPr>
        <p:spPr/>
        <p:txBody>
          <a:bodyPr>
            <a:normAutofit/>
          </a:bodyPr>
          <a:lstStyle/>
          <a:p>
            <a:r>
              <a:rPr lang="en-US" dirty="0" smtClean="0"/>
              <a:t>All Summer in a Day </a:t>
            </a:r>
            <a:endParaRPr lang="en-US" dirty="0"/>
          </a:p>
        </p:txBody>
      </p:sp>
      <p:pic>
        <p:nvPicPr>
          <p:cNvPr id="3" name="Picture 2" descr="ASIAD kid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71478" y="2819399"/>
            <a:ext cx="2456622" cy="3725427"/>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Margot"/>
          <p:cNvPicPr>
            <a:picLocks noGrp="1" noChangeAspect="1"/>
          </p:cNvPicPr>
          <p:nvPr>
            <p:ph sz="quarter" idx="1"/>
          </p:nvPr>
        </p:nvPicPr>
        <p:blipFill>
          <a:blip r:embed="rId2">
            <a:extLst>
              <a:ext uri="{28A0092B-C50C-407E-A947-70E740481C1C}">
                <a14:useLocalDpi xmlns:a14="http://schemas.microsoft.com/office/drawing/2010/main" val="0"/>
              </a:ext>
            </a:extLst>
          </a:blip>
          <a:srcRect t="15517" b="15517"/>
          <a:stretch>
            <a:fillRect/>
          </a:stretch>
        </p:blipFill>
        <p:spPr>
          <a:xfrm>
            <a:off x="4181822" y="742686"/>
            <a:ext cx="4779324" cy="2569529"/>
          </a:xfrm>
        </p:spPr>
      </p:pic>
      <p:pic>
        <p:nvPicPr>
          <p:cNvPr id="6" name="Picture 5" descr="rai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3956" y="474317"/>
            <a:ext cx="3289300" cy="2463800"/>
          </a:xfrm>
          <a:prstGeom prst="rect">
            <a:avLst/>
          </a:prstGeom>
        </p:spPr>
      </p:pic>
      <p:pic>
        <p:nvPicPr>
          <p:cNvPr id="7" name="Picture 6" descr="ASIAD boy"/>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8747" y="3312215"/>
            <a:ext cx="3631858" cy="2794828"/>
          </a:xfrm>
          <a:prstGeom prst="rect">
            <a:avLst/>
          </a:prstGeom>
        </p:spPr>
      </p:pic>
    </p:spTree>
    <p:extLst>
      <p:ext uri="{BB962C8B-B14F-4D97-AF65-F5344CB8AC3E}">
        <p14:creationId xmlns:p14="http://schemas.microsoft.com/office/powerpoint/2010/main" val="3641135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Literary Analysis - Setting</a:t>
            </a:r>
            <a:endParaRPr lang="en-US" dirty="0"/>
          </a:p>
        </p:txBody>
      </p:sp>
      <p:sp>
        <p:nvSpPr>
          <p:cNvPr id="3" name="Content Placeholder 2"/>
          <p:cNvSpPr>
            <a:spLocks noGrp="1"/>
          </p:cNvSpPr>
          <p:nvPr>
            <p:ph sz="quarter" idx="1"/>
          </p:nvPr>
        </p:nvSpPr>
        <p:spPr>
          <a:xfrm>
            <a:off x="457200" y="1417638"/>
            <a:ext cx="8229600" cy="5440362"/>
          </a:xfrm>
        </p:spPr>
        <p:txBody>
          <a:bodyPr>
            <a:normAutofit/>
          </a:bodyPr>
          <a:lstStyle/>
          <a:p>
            <a:r>
              <a:rPr lang="en-US" dirty="0" smtClean="0">
                <a:solidFill>
                  <a:srgbClr val="0000FF"/>
                </a:solidFill>
              </a:rPr>
              <a:t>The setting of a story is the time and place of the action.  </a:t>
            </a:r>
            <a:r>
              <a:rPr lang="en-US" dirty="0" smtClean="0"/>
              <a:t>In this example, the details in italics help establish the story’s setting:</a:t>
            </a:r>
          </a:p>
          <a:p>
            <a:pPr algn="ctr">
              <a:buNone/>
            </a:pPr>
            <a:endParaRPr lang="en-US" sz="1000" dirty="0" smtClean="0">
              <a:latin typeface="Times New Roman"/>
              <a:cs typeface="Times New Roman"/>
            </a:endParaRPr>
          </a:p>
          <a:p>
            <a:pPr algn="ctr">
              <a:buNone/>
            </a:pPr>
            <a:r>
              <a:rPr lang="en-US" sz="2500" dirty="0" smtClean="0">
                <a:latin typeface="Times New Roman"/>
                <a:cs typeface="Times New Roman"/>
              </a:rPr>
              <a:t>As </a:t>
            </a:r>
            <a:r>
              <a:rPr lang="en-US" sz="2500" b="1" i="1" dirty="0" smtClean="0">
                <a:latin typeface="Times New Roman"/>
                <a:cs typeface="Times New Roman"/>
              </a:rPr>
              <a:t>night fell</a:t>
            </a:r>
            <a:r>
              <a:rPr lang="en-US" sz="2500" dirty="0" smtClean="0">
                <a:latin typeface="Times New Roman"/>
                <a:cs typeface="Times New Roman"/>
              </a:rPr>
              <a:t>, the hungry raccoons roamed the </a:t>
            </a:r>
            <a:r>
              <a:rPr lang="en-US" sz="2500" b="1" i="1" dirty="0" smtClean="0">
                <a:latin typeface="Times New Roman"/>
                <a:cs typeface="Times New Roman"/>
              </a:rPr>
              <a:t>fores</a:t>
            </a:r>
            <a:r>
              <a:rPr lang="en-US" sz="2500" i="1" dirty="0" smtClean="0">
                <a:latin typeface="Times New Roman"/>
                <a:cs typeface="Times New Roman"/>
              </a:rPr>
              <a:t>t</a:t>
            </a:r>
            <a:r>
              <a:rPr lang="en-US" sz="2500" dirty="0" smtClean="0">
                <a:latin typeface="Times New Roman"/>
                <a:cs typeface="Times New Roman"/>
              </a:rPr>
              <a:t> for food.</a:t>
            </a:r>
          </a:p>
          <a:p>
            <a:r>
              <a:rPr lang="en-US" dirty="0" smtClean="0"/>
              <a:t>In some stories, setting is just a backdrop.  The same story events could take place in a completely different setting</a:t>
            </a:r>
          </a:p>
          <a:p>
            <a:r>
              <a:rPr lang="en-US" dirty="0" smtClean="0"/>
              <a:t>In other stories, setting is very important.  It develops a specific atmosphere or mood in the story.  The setting may even relate directly to the story’s central conflict or problem.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Background</a:t>
            </a:r>
            <a:endParaRPr lang="en-US" dirty="0"/>
          </a:p>
        </p:txBody>
      </p:sp>
      <p:sp>
        <p:nvSpPr>
          <p:cNvPr id="3" name="Content Placeholder 2"/>
          <p:cNvSpPr>
            <a:spLocks noGrp="1"/>
          </p:cNvSpPr>
          <p:nvPr>
            <p:ph sz="quarter" idx="1"/>
          </p:nvPr>
        </p:nvSpPr>
        <p:spPr/>
        <p:txBody>
          <a:bodyPr>
            <a:noAutofit/>
          </a:bodyPr>
          <a:lstStyle/>
          <a:p>
            <a:r>
              <a:rPr lang="en-US" sz="3000" b="1" u="sng" dirty="0" smtClean="0"/>
              <a:t>Venus</a:t>
            </a:r>
            <a:r>
              <a:rPr lang="en-US" sz="3000" dirty="0" smtClean="0"/>
              <a:t>:  “All Summer in a Day” is set on Venus, the second planet from the sun.  Today, we know that Venus has a surface temperature of almost 900 degrees Fahrenheit.  In 1950, when Ray Bradbury wrote this story, some scientists believed that the clouds of Venus concealed a watery world.  That information may have led Bradbury to create a setting of soggy jungles and constant rain.  </a:t>
            </a:r>
            <a:endParaRPr lang="en-US" sz="3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Venus</a:t>
            </a:r>
            <a:endParaRPr lang="en-US" dirty="0"/>
          </a:p>
        </p:txBody>
      </p:sp>
      <p:sp>
        <p:nvSpPr>
          <p:cNvPr id="3" name="Content Placeholder 2"/>
          <p:cNvSpPr>
            <a:spLocks noGrp="1"/>
          </p:cNvSpPr>
          <p:nvPr>
            <p:ph sz="quarter" idx="1"/>
          </p:nvPr>
        </p:nvSpPr>
        <p:spPr/>
        <p:txBody>
          <a:bodyPr>
            <a:noAutofit/>
          </a:bodyPr>
          <a:lstStyle/>
          <a:p>
            <a:r>
              <a:rPr lang="en-US" sz="3000" dirty="0" smtClean="0"/>
              <a:t>Venus is roughly equal in size to Earth.  For this reason, it is sometimes called “Earth’s Twin.” Its climate and atmosphere, however, are unlike Earth’s, and it is unable to sustain life.  The atmosphere is primarily carbon dioxide – the gas human beings exhale – and the atmospheric pressure is about ninety times greater than that of Earth.  The clouds are around Venus that scientists one thought to be rain clouds are actually clouds of sulfuric acid.  </a:t>
            </a:r>
            <a:endParaRPr lang="en-US" sz="3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Ray Bradbury</a:t>
            </a:r>
            <a:endParaRPr lang="en-US" dirty="0"/>
          </a:p>
        </p:txBody>
      </p:sp>
      <p:sp>
        <p:nvSpPr>
          <p:cNvPr id="3" name="Content Placeholder 2"/>
          <p:cNvSpPr>
            <a:spLocks noGrp="1"/>
          </p:cNvSpPr>
          <p:nvPr>
            <p:ph sz="quarter" idx="1"/>
          </p:nvPr>
        </p:nvSpPr>
        <p:spPr/>
        <p:txBody>
          <a:bodyPr>
            <a:normAutofit fontScale="92500"/>
          </a:bodyPr>
          <a:lstStyle/>
          <a:p>
            <a:r>
              <a:rPr lang="en-US" dirty="0" smtClean="0"/>
              <a:t>As a boy, Ray Bradbury loved magicians, circuses, and science-fiction stories.  He began writing his own imaginative tales and by the age of seventeen had his first story published in a magazine called </a:t>
            </a:r>
            <a:r>
              <a:rPr lang="en-US" i="1" dirty="0" smtClean="0"/>
              <a:t>Imagination</a:t>
            </a:r>
            <a:r>
              <a:rPr lang="en-US" dirty="0" smtClean="0"/>
              <a:t>!</a:t>
            </a:r>
          </a:p>
          <a:p>
            <a:r>
              <a:rPr lang="en-US" dirty="0" smtClean="0"/>
              <a:t>In 1950, Bradbury won fame for his book of science-fiction stories called The Martian Chronicles.  One story describes how a group of Earthlings struggle on the rainy world of Venus.  Bradbury began to wonder how a child might react to the sun’s brief appearance on Venus.  Four years later, he answered his own question by writing “All Summer in a Day.”</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Bradbury young"/>
          <p:cNvPicPr>
            <a:picLocks noGrp="1" noChangeAspect="1"/>
          </p:cNvPicPr>
          <p:nvPr>
            <p:ph sz="quarter" idx="1"/>
          </p:nvPr>
        </p:nvPicPr>
        <p:blipFill>
          <a:blip r:embed="rId2">
            <a:extLst>
              <a:ext uri="{28A0092B-C50C-407E-A947-70E740481C1C}">
                <a14:useLocalDpi xmlns:a14="http://schemas.microsoft.com/office/drawing/2010/main" val="0"/>
              </a:ext>
            </a:extLst>
          </a:blip>
          <a:srcRect t="13974" b="13974"/>
          <a:stretch>
            <a:fillRect/>
          </a:stretch>
        </p:blipFill>
        <p:spPr>
          <a:xfrm>
            <a:off x="4682435" y="1476328"/>
            <a:ext cx="3946542" cy="2121797"/>
          </a:xfrm>
        </p:spPr>
      </p:pic>
      <p:pic>
        <p:nvPicPr>
          <p:cNvPr id="6" name="Picture 5" descr="Bradbury quot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6657" y="837095"/>
            <a:ext cx="3263900" cy="2489200"/>
          </a:xfrm>
          <a:prstGeom prst="rect">
            <a:avLst/>
          </a:prstGeom>
        </p:spPr>
      </p:pic>
      <p:pic>
        <p:nvPicPr>
          <p:cNvPr id="7" name="Picture 6" descr="Bradbury old"/>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63799" y="4108174"/>
            <a:ext cx="4841141" cy="2216426"/>
          </a:xfrm>
          <a:prstGeom prst="rect">
            <a:avLst/>
          </a:prstGeom>
        </p:spPr>
      </p:pic>
    </p:spTree>
    <p:extLst>
      <p:ext uri="{BB962C8B-B14F-4D97-AF65-F5344CB8AC3E}">
        <p14:creationId xmlns:p14="http://schemas.microsoft.com/office/powerpoint/2010/main" val="7470955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500" dirty="0" smtClean="0"/>
              <a:t>Fast Facts about Ray Bradbury</a:t>
            </a:r>
            <a:endParaRPr lang="en-US" sz="3500" dirty="0"/>
          </a:p>
        </p:txBody>
      </p:sp>
      <p:sp>
        <p:nvSpPr>
          <p:cNvPr id="3" name="Content Placeholder 2"/>
          <p:cNvSpPr>
            <a:spLocks noGrp="1"/>
          </p:cNvSpPr>
          <p:nvPr>
            <p:ph sz="quarter" idx="1"/>
          </p:nvPr>
        </p:nvSpPr>
        <p:spPr/>
        <p:txBody>
          <a:bodyPr>
            <a:normAutofit/>
          </a:bodyPr>
          <a:lstStyle/>
          <a:p>
            <a:r>
              <a:rPr lang="en-US" sz="3500" dirty="0" smtClean="0"/>
              <a:t>Many of Bradbury’s stories have been adapted for the television series The Twilight Zone</a:t>
            </a:r>
          </a:p>
          <a:p>
            <a:pPr>
              <a:buNone/>
            </a:pPr>
            <a:endParaRPr lang="en-US" sz="3500" dirty="0" smtClean="0"/>
          </a:p>
          <a:p>
            <a:r>
              <a:rPr lang="en-US" sz="3500" dirty="0" smtClean="0"/>
              <a:t>He served as a consultant to the Disney Company, the New York World’s Fair, and a number of architects.  </a:t>
            </a:r>
            <a:endParaRPr lang="en-US" sz="35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a:t>
            </a:r>
            <a:endParaRPr lang="en-US" dirty="0"/>
          </a:p>
        </p:txBody>
      </p:sp>
      <p:sp>
        <p:nvSpPr>
          <p:cNvPr id="3" name="Content Placeholder 2"/>
          <p:cNvSpPr>
            <a:spLocks noGrp="1"/>
          </p:cNvSpPr>
          <p:nvPr>
            <p:ph sz="quarter" idx="1"/>
          </p:nvPr>
        </p:nvSpPr>
        <p:spPr/>
        <p:txBody>
          <a:bodyPr/>
          <a:lstStyle/>
          <a:p>
            <a:r>
              <a:rPr lang="en-US" b="1" u="sng" dirty="0" smtClean="0"/>
              <a:t>Slackening </a:t>
            </a:r>
            <a:r>
              <a:rPr lang="en-US" dirty="0" smtClean="0"/>
              <a:t>– easing; becoming less active</a:t>
            </a:r>
          </a:p>
          <a:p>
            <a:endParaRPr lang="en-US" dirty="0" smtClean="0"/>
          </a:p>
          <a:p>
            <a:r>
              <a:rPr lang="en-US" b="1" u="sng" dirty="0" smtClean="0"/>
              <a:t>Vital</a:t>
            </a:r>
            <a:r>
              <a:rPr lang="en-US" dirty="0" smtClean="0"/>
              <a:t> – extremely important or necessary</a:t>
            </a:r>
          </a:p>
          <a:p>
            <a:endParaRPr lang="en-US" dirty="0" smtClean="0"/>
          </a:p>
          <a:p>
            <a:r>
              <a:rPr lang="en-US" b="1" u="sng" dirty="0" smtClean="0"/>
              <a:t>Tumultuously</a:t>
            </a:r>
            <a:r>
              <a:rPr lang="en-US" dirty="0" smtClean="0"/>
              <a:t> – Noisily and violent</a:t>
            </a:r>
          </a:p>
          <a:p>
            <a:endParaRPr lang="en-US" dirty="0" smtClean="0"/>
          </a:p>
          <a:p>
            <a:r>
              <a:rPr lang="en-US" b="1" u="sng" dirty="0" smtClean="0"/>
              <a:t>Resilient</a:t>
            </a:r>
            <a:r>
              <a:rPr lang="en-US" dirty="0" smtClean="0"/>
              <a:t> – Springing back into shape</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Civic.thmx</Template>
  <TotalTime>107</TotalTime>
  <Words>457</Words>
  <Application>Microsoft Macintosh PowerPoint</Application>
  <PresentationFormat>On-screen Show (4:3)</PresentationFormat>
  <Paragraphs>27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Civic</vt:lpstr>
      <vt:lpstr>All Summer in a Day </vt:lpstr>
      <vt:lpstr>PowerPoint Presentation</vt:lpstr>
      <vt:lpstr>Literary Analysis - Setting</vt:lpstr>
      <vt:lpstr>Background</vt:lpstr>
      <vt:lpstr>Venus</vt:lpstr>
      <vt:lpstr>Ray Bradbury</vt:lpstr>
      <vt:lpstr>PowerPoint Presentation</vt:lpstr>
      <vt:lpstr>Fast Facts about Ray Bradbury</vt:lpstr>
      <vt:lpstr>Vocabulary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Author’s Purpose</dc:title>
  <dc:creator>Craig Radzwich</dc:creator>
  <cp:lastModifiedBy>Microsoft Office User</cp:lastModifiedBy>
  <cp:revision>8</cp:revision>
  <dcterms:created xsi:type="dcterms:W3CDTF">2010-09-27T00:59:46Z</dcterms:created>
  <dcterms:modified xsi:type="dcterms:W3CDTF">2015-10-09T23:00:53Z</dcterms:modified>
</cp:coreProperties>
</file>