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900009A-F067-49BB-92D6-EBDB69819793}" type="datetimeFigureOut">
              <a:rPr lang="en-US" smtClean="0"/>
              <a:pPr/>
              <a:t>8/4/2015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0A98EF7-99F4-419F-BC94-FD08CD2A7C56}"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00009A-F067-49BB-92D6-EBDB69819793}" type="datetimeFigureOut">
              <a:rPr lang="en-US" smtClean="0"/>
              <a:pPr/>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98EF7-99F4-419F-BC94-FD08CD2A7C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00009A-F067-49BB-92D6-EBDB69819793}" type="datetimeFigureOut">
              <a:rPr lang="en-US" smtClean="0"/>
              <a:pPr/>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98EF7-99F4-419F-BC94-FD08CD2A7C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900009A-F067-49BB-92D6-EBDB69819793}" type="datetimeFigureOut">
              <a:rPr lang="en-US" smtClean="0"/>
              <a:pPr/>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A98EF7-99F4-419F-BC94-FD08CD2A7C56}"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900009A-F067-49BB-92D6-EBDB69819793}" type="datetimeFigureOut">
              <a:rPr lang="en-US" smtClean="0"/>
              <a:pPr/>
              <a:t>8/4/2015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0A98EF7-99F4-419F-BC94-FD08CD2A7C5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900009A-F067-49BB-92D6-EBDB69819793}" type="datetimeFigureOut">
              <a:rPr lang="en-US" smtClean="0"/>
              <a:pPr/>
              <a:t>8/4/2015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98EF7-99F4-419F-BC94-FD08CD2A7C56}"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900009A-F067-49BB-92D6-EBDB69819793}" type="datetimeFigureOut">
              <a:rPr lang="en-US" smtClean="0"/>
              <a:pPr/>
              <a:t>8/4/2015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A98EF7-99F4-419F-BC94-FD08CD2A7C56}"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900009A-F067-49BB-92D6-EBDB69819793}" type="datetimeFigureOut">
              <a:rPr lang="en-US" smtClean="0"/>
              <a:pPr/>
              <a:t>8/4/2015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A98EF7-99F4-419F-BC94-FD08CD2A7C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00009A-F067-49BB-92D6-EBDB69819793}" type="datetimeFigureOut">
              <a:rPr lang="en-US" smtClean="0"/>
              <a:pPr/>
              <a:t>8/4/2015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A98EF7-99F4-419F-BC94-FD08CD2A7C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900009A-F067-49BB-92D6-EBDB69819793}" type="datetimeFigureOut">
              <a:rPr lang="en-US" smtClean="0"/>
              <a:pPr/>
              <a:t>8/4/2015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A98EF7-99F4-419F-BC94-FD08CD2A7C56}"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900009A-F067-49BB-92D6-EBDB69819793}" type="datetimeFigureOut">
              <a:rPr lang="en-US" smtClean="0"/>
              <a:pPr/>
              <a:t>8/4/2015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50A98EF7-99F4-419F-BC94-FD08CD2A7C56}"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900009A-F067-49BB-92D6-EBDB69819793}" type="datetimeFigureOut">
              <a:rPr lang="en-US" smtClean="0"/>
              <a:pPr/>
              <a:t>8/4/2015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0A98EF7-99F4-419F-BC94-FD08CD2A7C5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More Literary Devices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990600"/>
            <a:ext cx="7086600" cy="5909310"/>
          </a:xfrm>
          <a:prstGeom prst="rect">
            <a:avLst/>
          </a:prstGeom>
        </p:spPr>
        <p:txBody>
          <a:bodyPr wrap="square">
            <a:spAutoFit/>
          </a:bodyPr>
          <a:lstStyle/>
          <a:p>
            <a:r>
              <a:rPr lang="en-US" dirty="0" smtClean="0"/>
              <a:t>“First, people had removed from their store windows and automotives the stickers that’s said </a:t>
            </a:r>
            <a:r>
              <a:rPr lang="en-US" b="1" dirty="0" smtClean="0"/>
              <a:t>NRA</a:t>
            </a:r>
            <a:r>
              <a:rPr lang="en-US" dirty="0" smtClean="0"/>
              <a:t>-WE DO OUR PART. I asked Atticus why, and he said it was because the National Recovery Act was dead. I asked him who killed it: he said </a:t>
            </a:r>
            <a:r>
              <a:rPr lang="en-US" b="1" dirty="0" smtClean="0"/>
              <a:t>nine old men. </a:t>
            </a:r>
            <a:r>
              <a:rPr lang="en-US" dirty="0" smtClean="0"/>
              <a:t> (p.251)</a:t>
            </a:r>
            <a:endParaRPr lang="en-US" b="1" dirty="0" smtClean="0"/>
          </a:p>
          <a:p>
            <a:endParaRPr lang="en-US" b="1" dirty="0" smtClean="0"/>
          </a:p>
          <a:p>
            <a:r>
              <a:rPr lang="en-US" b="1" dirty="0" smtClean="0"/>
              <a:t>National Recovery Act</a:t>
            </a:r>
            <a:r>
              <a:rPr lang="en-US" dirty="0" smtClean="0"/>
              <a:t>: better known as the National Recovery Administration or the NRA. The NRA was a series of programs set up to help the nation, especially the nation's businesses, recover from the effects of the Great Depression. It was ruled unconstitutional by the Supreme Court in 1935. </a:t>
            </a:r>
          </a:p>
          <a:p>
            <a:endParaRPr lang="en-US" b="1" dirty="0" smtClean="0"/>
          </a:p>
          <a:p>
            <a:r>
              <a:rPr lang="en-US" b="1" dirty="0" smtClean="0"/>
              <a:t>Nine old men</a:t>
            </a:r>
            <a:r>
              <a:rPr lang="en-US" dirty="0" smtClean="0"/>
              <a:t>: the members of the Supreme Court. The Supreme Court declared the NRA unconstitutional in 1935.</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pic>
        <p:nvPicPr>
          <p:cNvPr id="1030" name="Picture 6" descr="http://t0.gstatic.com/images?q=tbn:ANd9GcQd4gx_hZi0nXBlvjmYkyBSjQsEoUlZrGxrjfibLJluMGuCD-1k"/>
          <p:cNvPicPr>
            <a:picLocks noChangeAspect="1" noChangeArrowheads="1"/>
          </p:cNvPicPr>
          <p:nvPr/>
        </p:nvPicPr>
        <p:blipFill>
          <a:blip r:embed="rId2" cstate="print"/>
          <a:srcRect/>
          <a:stretch>
            <a:fillRect/>
          </a:stretch>
        </p:blipFill>
        <p:spPr bwMode="auto">
          <a:xfrm>
            <a:off x="4267200" y="4190999"/>
            <a:ext cx="2057400" cy="2615691"/>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0" y="1282375"/>
            <a:ext cx="8382000" cy="8463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US" sz="1300" dirty="0" smtClean="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“.….he was the only man I ever heard of who was fired from the WPA for laziness.”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 248)</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p:nvPr/>
        </p:nvSpPr>
        <p:spPr>
          <a:xfrm>
            <a:off x="304800" y="2828836"/>
            <a:ext cx="8534400" cy="2492990"/>
          </a:xfrm>
          <a:prstGeom prst="rect">
            <a:avLst/>
          </a:prstGeom>
        </p:spPr>
        <p:txBody>
          <a:bodyPr wrap="square">
            <a:spAutoFit/>
          </a:bodyPr>
          <a:lstStyle/>
          <a:p>
            <a:r>
              <a:rPr lang="en-US" sz="2000" b="1" dirty="0" smtClean="0"/>
              <a:t>WPA</a:t>
            </a:r>
            <a:r>
              <a:rPr lang="en-US" sz="2000" dirty="0" smtClean="0"/>
              <a:t>: During the Great Depression, when millions of Americans were out of work, the government instituted the Works Progress Administration (WPA) and employed over eight million people</a:t>
            </a:r>
          </a:p>
          <a:p>
            <a:endParaRPr lang="en-US" sz="2000" dirty="0" smtClean="0"/>
          </a:p>
          <a:p>
            <a:endParaRPr lang="en-US" sz="2000" dirty="0" smtClean="0"/>
          </a:p>
          <a:p>
            <a:endParaRPr lang="en-US" sz="2000" dirty="0" smtClean="0"/>
          </a:p>
          <a:p>
            <a:endParaRPr lang="en-US" dirty="0" smtClean="0"/>
          </a:p>
          <a:p>
            <a:endParaRPr lang="en-US" dirty="0"/>
          </a:p>
        </p:txBody>
      </p:sp>
      <p:pic>
        <p:nvPicPr>
          <p:cNvPr id="23555" name="Picture 3" descr="C:\Users\Ana Knudsen\Desktop\WPA posters.jpg"/>
          <p:cNvPicPr>
            <a:picLocks noChangeAspect="1" noChangeArrowheads="1"/>
          </p:cNvPicPr>
          <p:nvPr/>
        </p:nvPicPr>
        <p:blipFill>
          <a:blip r:embed="rId2" cstate="print"/>
          <a:srcRect/>
          <a:stretch>
            <a:fillRect/>
          </a:stretch>
        </p:blipFill>
        <p:spPr bwMode="auto">
          <a:xfrm>
            <a:off x="3048000" y="3962400"/>
            <a:ext cx="2209800" cy="281749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81000"/>
            <a:ext cx="7391400" cy="2185214"/>
          </a:xfrm>
          <a:prstGeom prst="rect">
            <a:avLst/>
          </a:prstGeom>
        </p:spPr>
        <p:txBody>
          <a:bodyPr wrap="square">
            <a:spAutoFit/>
          </a:bodyPr>
          <a:lstStyle/>
          <a:p>
            <a:endParaRPr lang="en-US" dirty="0" smtClean="0"/>
          </a:p>
          <a:p>
            <a:endParaRPr lang="en-US" dirty="0" smtClean="0"/>
          </a:p>
          <a:p>
            <a:r>
              <a:rPr lang="en-US" sz="2000" dirty="0" smtClean="0"/>
              <a:t>"Miss </a:t>
            </a:r>
            <a:r>
              <a:rPr lang="en-US" sz="2000" dirty="0" err="1" smtClean="0"/>
              <a:t>Frutti</a:t>
            </a:r>
            <a:r>
              <a:rPr lang="en-US" sz="2000" dirty="0" smtClean="0"/>
              <a:t>, not about to miss anything, employed an ear trumpet so enormous that </a:t>
            </a:r>
            <a:r>
              <a:rPr lang="en-US" sz="2000" dirty="0" err="1" smtClean="0"/>
              <a:t>Jem</a:t>
            </a:r>
            <a:r>
              <a:rPr lang="en-US" sz="2000" dirty="0" smtClean="0"/>
              <a:t> declared it was a loudspeaker from one of those dog </a:t>
            </a:r>
            <a:r>
              <a:rPr lang="en-US" sz="2000" dirty="0" err="1" smtClean="0"/>
              <a:t>Victrolas</a:t>
            </a:r>
            <a:r>
              <a:rPr lang="en-US" sz="2000" dirty="0" smtClean="0"/>
              <a:t> (p. 251).“</a:t>
            </a:r>
          </a:p>
          <a:p>
            <a:endParaRPr lang="en-US" sz="2000" dirty="0" smtClean="0"/>
          </a:p>
          <a:p>
            <a:endParaRPr lang="en-US" sz="2000" dirty="0"/>
          </a:p>
        </p:txBody>
      </p:sp>
      <p:sp>
        <p:nvSpPr>
          <p:cNvPr id="3" name="Rectangle 2"/>
          <p:cNvSpPr/>
          <p:nvPr/>
        </p:nvSpPr>
        <p:spPr>
          <a:xfrm>
            <a:off x="685800" y="2743200"/>
            <a:ext cx="6172200" cy="1938992"/>
          </a:xfrm>
          <a:prstGeom prst="rect">
            <a:avLst/>
          </a:prstGeom>
        </p:spPr>
        <p:txBody>
          <a:bodyPr wrap="square">
            <a:spAutoFit/>
          </a:bodyPr>
          <a:lstStyle/>
          <a:p>
            <a:r>
              <a:rPr lang="en-US" sz="2000" dirty="0" smtClean="0"/>
              <a:t>Dog </a:t>
            </a:r>
            <a:r>
              <a:rPr lang="en-US" sz="2000" dirty="0" err="1" smtClean="0"/>
              <a:t>Victrolas</a:t>
            </a:r>
            <a:r>
              <a:rPr lang="en-US" sz="2000" dirty="0" smtClean="0"/>
              <a:t>: a reference to the advertising symbol of RCA/Victor; a dog, known as "Nipper," looking into the horn of a gramophone or </a:t>
            </a:r>
            <a:r>
              <a:rPr lang="en-US" sz="2000" dirty="0" err="1" smtClean="0"/>
              <a:t>Victrola</a:t>
            </a:r>
            <a:r>
              <a:rPr lang="en-US" sz="2000" dirty="0" smtClean="0"/>
              <a:t>.</a:t>
            </a:r>
          </a:p>
          <a:p>
            <a:endParaRPr lang="en-US" sz="2000" dirty="0" smtClean="0"/>
          </a:p>
          <a:p>
            <a:endParaRPr lang="en-US" sz="2000" dirty="0" smtClean="0"/>
          </a:p>
          <a:p>
            <a:endParaRPr lang="en-US" sz="2000" dirty="0"/>
          </a:p>
        </p:txBody>
      </p:sp>
      <p:sp>
        <p:nvSpPr>
          <p:cNvPr id="24578" name="AutoShape 2" descr="data:image/jpeg;base64,/9j/4AAQSkZJRgABAQAAAQABAAD/2wCEAAkGBhQSDxQUEhQVFRUVGRcXFxcYGRwcHBQdHRscHRwfJRweHigeHR0jGhwkIDIgJikpLS0sICAxNTIqNScsLSkBCQoKDgwOGQ8PGiwlHxwsKSwsKSkpKSw1KSwsKSkpLCwpKTUuKiksKSwsLCwpKSkqKSo0LCkqKSkpKSksKSkuLP/AABEIAGgAjAMBIgACEQEDEQH/xAAcAAACAgMBAQAAAAAAAAAAAAAABQYHAQMEAgj/xAA+EAACAQMDAQYEAgcGBwEAAAABAgMABBEFEiExBhMiQVFhBzJxgZGhFCNCUoKxwQhicpLR8BVDRIOisvEz/8QAGQEBAAMBAQAAAAAAAAAAAAAAAAEDBAIF/8QAHxEBAAICAgIDAAAAAAAAAAAAAAECAxEhMQQSFFGh/9oADAMBAAIRAxEAPwC8aKKKAooooCiiigKKKKArxNJtUk9AMnAJ/IcmkGmdvrOe7a1jl/XLnwsCN+OTtJ4PHOPSmOr3+yJwhAk2tsBx82Dt/OkciC3XxNuLa97m4tHdXVZEEKnvERj4cqSQ5B4PKkHyIqwrO9Eig4ZSQDtYbWXPqPI1Cb7tStva3UkeJZ7ZMSIPm3bR4mJ52Z5PoOODxUG7EfEC+udUijnbcjfsqmO74+YFRkAHjxHBFHWl8UVy2N+sg4IJGQw9CDg/nXVRyKKKKAooooCiiigKKKKAoorBNAUu1rXEtoy75J8kXln+gpH2l7ex242xkO+cZ5IB9ABy7f3RUTNvPO3eXMjQK3lkd849PSJcfesuXyIp0ux4pt2iGu2EdxdQNZSsbhDGCkStmJQxIkaTG0FR/MfSrK0HTJFupZ8d67gLMoIGHAGJUB6CRAMrnggjpSiPVobYCOBAiFWIxyTsXOS3ViRng5+Wuzsf2pR7wBWyC3ct77l7yM/iGXy69KowZ7TaK64+1uTHxue2jtt2fDQT3LQlTIoRjhldFbAIOxtrAEbvGMe9KOxl5YWIaSN3nuHURqvBlmPGI0RQAq5wWZvPz4q0u08G+xuExndFIMevhNV92Q06GExGGFf0k8StjmRCM7wx6Dp09cGvS0y7TDRbKRLcGXCzuzSvt6K7ncVB8wowvvimlhrAY7H8Mi4BHQMSM8Hzz6da0W8u4sB5HFYltVfIYAg44/35+9Qg6FZpNY3xjcRSHIbiNz6/un39D505FAUUUUBWM1mlWu3Bj7qTnu0fMpH7K7WGSPMBiCfbnyoGtYzWA1Qv4jfEZNNRVVe8nkBKKc7UGcbmI5xngAdcH0oJXqOpxwRl5XCqPM1ANb7VzXSkQ/qID/zH6uPZRhmH3C+56VEYe1z3gSRu7eboTM6JFEw/djJx7hiTW6Ts+07ZudRtRnqO9DfkOKxZZyXn1jhqpWleZeF1q3tsmEF5OhlYgt9N3CIPZKU3XaGWUkg/Xbzj6u3AFSe17L6YmDJqSN/gC/zYOR9sVv7jRo5UBledWJZzL3roqhTxkKF+bB8WceWK4r4sb3P6snPxwr+4kGCTKiscYxIHk4PJAHTAzxxXV2at41voWtZWeNZY3IPhbAOQSOhGfT16VeuhafYyQB7WGDumyAVjUBsHB8h5ileq/DeKa+guVcRiJw7IEHiI6YbIKg8ZHOcDpWiMUx1KickSlk8e5WHqCPxFUvYdo5ESIOdxt8xMVYK8ZBxzn5kbqM/SrtxVTT9k9+tNtOEd3WQYHIKbweeDzxWmqhJeyupo0DnOCGcsScj1+bpgLimlhdCRSynIyVz9KS9ntFNmZoWA43NG3XejHI/Bsrt+nkaS9h+1sJRomfxK7DjkHxH0HHP0oJvfW4kQr5+R9D5Ee4NMdKvO8iDH5hlW/wAQ4P2zzS+OcYByDmtmkyhZ5YvULKPvw35gfjQOaKKKgYJqD/FDtnFaWrwHcZpo27sKhYA9AWPQDcOnJPpU4NU58cNBneeC4RC0SoEZlIyrbyRxnJyD5VEzqHVY3KKL8RtUnGUuGBHzKiqAvpgbOn50j1q4u7lw100krAbAzDkAnp5DBrboAI73IIIIyOcjqf6133FsWxyBtYHp6fesls01tpup49bV2Zab271CPaCySKuBtkgTkDyyAGHpV2dm9TivLWOdIwofPhIGVIJBH4g81Q4YZ8vy/wBasX4edqc2iWlvHunTeSXYIgBkY5zks4Geij8K7xZfaZ2rz4YpETVN9Qv9rCKFFeVhnB4WNem5scgZ4AHLHgdDjmvOzzzxOktzL41ZWEYRVAYYOAVJ/E126PpXcqxZu8lc7pJCMFz5cfsqBwF8h6nJLDFaO2TZZ2b0NbO0it0YssS7QTgE/hxTSiipQKiskI/4mOQPHuIz591gD+v4051zXYrSPvJ22pnbnHngn+lR7Q5lnvjMYtpfxDdgsgVcKSQSMkE49BUhprUY78E+UT/zH+n5VV3wz0MK794AUjZnf0YtymfXA4x5c1Y+oajHJNJsff3UeJAnJGWzx/eA6Y9agk+oEzySabBPFK/heGXulRwPPBberYOcAEdc4pCVkpDGOQAPfGK0WJZrzfjC7Sq+pA6n28RAFQrRe1N9ACl1Zu6j5WjeMnHuN+cCpt2UunmV5nQor4Ean5goHOR0GTRCQUUUVA03V0saF3OFUZJ/+ck+1VP8TQ1zJbywtI8ONo2KxMMiHdnaBnxKcZ9BU+1ztXYRFoLq5ijbA3Iz7WAPIPqPrWvQNf0/Pc21zC7Mc7VkBZvoPoOg4AxxXNq+0adVt6zuFPNpMrHIiuDn0gk5/wDAV7j7O3B6W10f+y/9SKvLV9dgtY+8uZUiT1dsZPoPMn2FJrb4mabIpK3sPhBJy204HswBP2qn49Wj5VlVL2Tuj0tLs/wgfzkrpsuy1/HIrxWdwrKQyktEMEHPm5/CrwilDKGU5DAEH1B5H5VG5Gt9YtX7maZAkjoJIXaNldMrnwnxLzkA8EYNTGCsInybSc6FdSyW8bXEXdSkeOPIbac46jjnrTCvl3T7y6j1lLK9vbsIJxFJieQbgTgHO7gNkc+hr6gjXAA9Bj1/Or2ZnNGaoq/uIf8Aj9xHLqVxb2cOCy/pMo3yEDcinccAEknzHIHtbtl2ktP0Tv0nQ26Db3pbw+Hj5m6nyz5mgbSRhhggEe4z06fnWv8AQ02lQoCkEEAYyCMeVRRPi/pRJH6WgwCeVcA49CV5PsK7774iafC+yW6iRsK20k5AYAjy8wQaDtsuzUMSBEVgoOcbj19z1P3ruksUY5ZFJxjJAzj69aj8HxP0x3VVvISzEADJ5JOAOnrTHX+1lrZIHupkiB+UHkt9FGSfwoGCWSDoiD+EVuAxUS0j4rabcyCOO5UOeAJFaPd6YLAA0w1ftzZWsvd3FxHE+A21iQcHoelA+oqOWHxE0+aRY4ruFnbhV3YLH0Gcc+1SHf7UFBf2hAo1Oz3Yx3Q3Z9O8PX7Up7e2ttdarbroaqZCoJMC7UDhvCRwApA5LcDp70z+Pt6h1a0AdCY413jIOz9YT4h5cc4PlWntZZtoetRX9r4rWclxtPhYN/8ApHkcYwdy+XI/dNB6djrHarubg74IHdAn7O2EHIx/fdcn1zVwdqOwdreWjQNFGp2kRMqgGJseEjA6A9R0IqnJLxNO7Qxaip3WN2zSLKvI2ygiQf4kc5K9atftJ8U7G1tmlW4imfaSkcbhmdscDj5R6k9BQcfa7V5dP0GNP+qeKK2QKc5lZQhK+uOT9hUC+BeqSWeo3OnXA2s+SFJ+WSPqP4k8/PaK6LeZ9a1C0t5bvYbWAXDyRFQzTuVbCeX6sEL0ONretIPiNoz6Pq1rcrcSXDsRKWlI7zKEAg4/ZZeBx6+lAx/tDdmu7uor1BgTDu3I8nQcH7p/61ZWjdv1bQBqDkFo4jvHrKvhx/E+P81eu3WmJquiSdwQ+5BNCRzllG4D6kZXHqaov4fTTXhj0oc28s6Ty9chUB3j0AIA+4FBIe2miGDszbSS8z3Nz+kysRyWkRj16/Lik+r3r3kmkaduIhWK1Ur5FpSCzfUIQB6c+tWH/aJuUXToItyhjMrBMjO0I4zj90cDNQHWtIkig0zVbYCRI44BKVORHJCejY+UEAD2IPqKC+tb7E21xYtaGJFj2bY8AfqiB4WHuDj6+dVnr3w1Sz0G7nugs16UTdKee7w6KqpxxhBjdjNTVfjBpptRP+kDJGe5HMuf3dnrnjPTzzio52l155+y1xcXLhGuyWhjJA2oZF7tF4G47F3H6k9KBR8P+wsN/wBnSSqrcLJM0UwGGRlxtyepXI6Gk/w3LazrzXF6BIIkMmw8oMFVRcH9kE7seZHNT34A3KNo+wMCySyblzyucEZHoR/WoToKHs/r7i5DLazB0SXBKlGO5DkeakYI6jk0Ew+PvZ+N9MFwFAlgdMMBglWO0r9MkH2xxVR9r9fa6sNNaU5kjWeFmPVgjJtOepO0/wC81Y3xd7bw31ulhYN+lSzOhYRDcAF5Az5ktj6Ac4qA9vtCWwj0+1d0aaNHknAIOxpHBwfoox74z0NA2+Jb2V7c2sejxq82GD9xHtDfLs6AcjBJbyB619DafEywxq5LOqIGOerBQCfxqg+2Ontomqw6hYgG1n8ShT4MHl48jjawO5fTy+Wr10LW4ry3Se3ffG4yCCMg+YI8mHQjyoNk+iQOxZ4YmY9S0akn7kVsk0yJkCNHGUXG1SqlVx6AjA4oooNcuiwNEYWhiMR6xlF2n+HGPviuex7J2kIYRW0CBhhgsajd7Hjke1FFBttuz9vGwaO3hRl+VljQEeXBAyOK9XWhwSvvkhiduBuZFY8dOSM8UUUHRa2SRIEjRUUZwqqFAz14HFQrsV8NVsdSvrnw7ZmxAB+wjHe49vFgD2HvRRQTK502OQgyRo5HALKrfzFe4bJEXaqKq8+FVABz7Diiig0WuiQRtujhiRj1KooP4gA1ulsI2UK0aMq9AVBA+gI444oooC3sUjzsRFz12qBn06Cs3Vmki7ZEV1PUMAwP2IxRRQaLDRYYM9zDFFnrsRVz/lAr3LpcTMWaKNmPUlFJP3IzRRQbHskZQjIpUYwpUEDHTjpWYbVUGEAQdcKAB+ArNFB//9k="/>
          <p:cNvSpPr>
            <a:spLocks noChangeAspect="1" noChangeArrowheads="1"/>
          </p:cNvSpPr>
          <p:nvPr/>
        </p:nvSpPr>
        <p:spPr bwMode="auto">
          <a:xfrm>
            <a:off x="63500" y="-481013"/>
            <a:ext cx="1333500" cy="9906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4580" name="AutoShape 4" descr="data:image/jpeg;base64,/9j/4AAQSkZJRgABAQAAAQABAAD/2wCEAAkGBhQSERQUExQVFRQVGBYXFxcYGBcYFxYYGBgZGBccFxcXHCceGBkjHR0VHy8gIycpLCwsFh4xNTAqNSYsLCkBCQoKDgwOFw8PFykcHBwpKSkpKSkpKSkpKSkpKSkpKSkpKSkpKSkpKSkpKSkpKSkpKSkpLCkpKSkpKSkpMikpKf/AABEIAMAA1wMBIgACEQEDEQH/xAAcAAABBQEBAQAAAAAAAAAAAAAFAAECBAYHAwj/xABAEAACAQIEBAMFBgQEBQUAAAABAgMAEQQSITEFBhNBIlFhBzJxgZEUI0JSocEVYrHRFnKC8DNDU+HxFySiwuL/xAAYAQEBAQEBAAAAAAAAAAAAAAAAAQIDBP/EACARAQEBAQEAAgIDAQAAAAAAAAABESECEjFBcVFhgSL/2gAMAwEAAhEDEQA/AOzRE9xbf/tU6gdKQevBrtiVOtRvTA0THrTGmU0qqHBpzUL2pFqGJXpqZjUWe1TVxKokGnz0xeiwjTAUi1LPWVJRSFNmpmksDatByaYiuQe0z2kYpZ2wmCV1eMZpHUXa1rkAW0AG5rG8L9s/EYrZpFlUHUOq3t3GYAEfGtzxbF4+kLWpyKzvJ/PMGPhDowVx78ZOqn57j1rRZq52KddqRNRJpVDEWqJNTO1eT37k0UjTW71K/Y1EvQQdhSpmPlSoohamtUyKYitOWo0iae1Nlop704NQYbUswoY9Cag1K9RIqEiV6RA70jtUStUSJpmFMRTVFOdKYAGsx7QuJtBgpXW4IXQg7G4/a9cH4Xz7icHK0sUj2dr9N2LqUBOhv3PmK15861j6ftUTQTlDm6PHQCRNGFg6HdW/t61ex/FUW4HibbKPpr5VMQA4xKOtKIMPEZXTK8xKgqxXwhxbMRWDwHshhj8eJlL31IXwrvrqe30rZYjLA00r+Eu2d2vpdbBd+wAtWa55x5xXC5JcK91B8dtDlBBYEdvhW5/CWS/ZoubuGYMNDGQANDkUtrf81bPlvnKDELeKVXRTY9inlcHW1fL/AFCAQDod/XyronsVw7HFSke6IyG8jci371v34maSvoYNeogUC5f4yOmI2veMtGT5FT3+RFHAdNNRXBpI7UxqK1Fj+lQSIqLCmzUpTQQkNKma96aiil6VMDTg1twIiosKkWpg1QeJU0glewNMwpjcrzC1ICpgU16kTUctLNSY1EiqpXpMdK83cDW9ra1h+ZfaBmLQYIh31DTG/Tj87fnb0GlMtUB9svOUYiOERgZH9+34V31+Nc2Th8EJiMh6jtbw3GgPoNRWh4rytHIrsZTJiDrmJzM7Wvr/AGFVOA8vLh4WxOI98Xsp7Cx1PrW+SOvm7zAvl7m1+H4/qrcoxtIvYqf3G4PpW+5T4rJ9qmDkdKRpJEuwuwfxKQN9t649xbG9WVn2udB2A7V1D2NzwYpHwmIXM6eKI6hgh94Bgb2B1t61v15/51i/eNdzYOrh3AuR4SfUWuw+Yrm+O4eY8PiRHKQHUHpi638WosRY6eVdel5BW46c8yAfhvmX0319d65r7SuW5sEVZXd8PbR7+NXJu2bL28r1jzWHP+C8BlxMqxhSLnViLBV7k3ruXL3C4eG4TJnB95mfQZiRcfAWFcj4dxqJQDI0rAH/AIY/F/mbyrbcC4NPxB0nmBjw4tZLk5he2g+la9237JGw5VdpEklcFerIWUaGy2yD62vR7CzmJgDfpkag7Lbypo4FVQALBRYDsANqkwB0+Px1FcmhdXJ1+nqKUm1BcPxHpmzG8dhr3Xtr6UZS1h3H+7VFhqTN9acb1F1qCGelSsKVFERTEUhSBrTkcLSy0g1ImglaokGlnpF6oQGlICkTUGltUDkUN4txNYFzMb+SDVn8go3qlxrmYICI7baufdHw/Mf0rDcR4wzZihA0GaaQ+v4b7D0FXGpx6cxcYkxAYYlujDfSBSM7j+dx8Nh+tZyDhs0ynKFw8A3dtPCdL370P4hzrhoSSo+0zAWDHSMH07tWO47zficWfvJDl7IuiD5Cus8Wl/tucRzZgsELQ/8AuZhYZifAp9Kw/HuaJsSSXYAHXKugHpQ3DcPkkICIWPoKN4b2f4twW6RAH5jat55jM9/iM9C3iF9RetDyrxJsDxGJxookCn1RjY/oasp7O5cmcsul7gb3Btag/FcW+cBxYx3W9tT21+Qp8pfpr9vrWIUF5zwYkwWIU2AMbC51tpvV7geJ6mHhb80cZ+N1BNC+eMQUwOINifu3232rzK5nybyxCWKzQAyRk630O2U2rpeHhCjKu2wHbUXFcy5B5rVzaUgOpAVvzLY+8a6ZDiRbTbT9D/ateiR6qb699Db46GpFO/8AvSvNGF9O+YfTUVNW/qPoRWVRMVxlt56fHaow4wxaE5o9NO47G3p6V6MTa/8AvQ1Bz2I72+ooDUQBAtt2p3iudKEcOxuVwh0Ui4J8/KjAlrJrzMVKpM9KiiFMKiTQc8bYYkQhLg/iv6EnStOcgzSApXpAVA5pr1CaUKCzEADUk6AfGspxD2jYYSCGORWdjlFjm18gB/WrizzrVYjGKgux/uayPGuO58wGoBsReyj1dvKszzBzyHZkw6STuPey3C3AtYt/asbxHC4rEX+04iLDRf8ATzDb/ItyT8a1IfQpzJz7DEdCMRKL2VdIU/djWB4lxbFY6TXM19kUHKPgo0rS4PhWCU/dRT42QeSkJ+guRR/CcG4xKoEGGiwaedlVrepNzXSWRNY/hfszxMnikyxJ+ZyP6UcwPK3DYCBNOJX/ACrrfzAy/uaPxexWeUhsZjS3mFu36tp+lHsH7MuF4NS7sGK/ilkFhp5A2qX0mOcz+0AROY8HhVFjYFwSx9co2rzXDcax5sqyhT5fdpY/Suuco47BCLMDh1bMwzDKCwBsDrrWvikDAFSCDqCNQfnWfnn4XPX6fO/E+UeJ4HDmeYgpcBhmLlfU27etAJHjmDSy6ZQRkB/GR4SPSvqTGYJZUaNwGRwQwPcHeuaQewyFMSsnVJhDZumRqbahb+XrSev5Xv1eug8BgyYaBfyxxj6KKfjeFEuHlT8yOv1UirmX5Dyp+lXPeq+QC7KSBp2+mhrd8l8+MrJBKRlsQrHcHyJ8q8+euSWinfpre5kPoPET/SsmnDZGhMuRumGy57aBrXIJ7V25YzuPoPg2KzxKfxDf07Gr7EAWH6elYj2XYkSYYXvmGZDc3vbUfOj3NHMC4Tpk7M3z1GthXNtoI9dN9f6il0gRf4f2qhwziIZA1wbgG9XS2oFz3/vWR54nBA6X8/8AtVzhuKzrY+8u/wDeqxPe/b+lVlkKTKezeA/PVaIOMbUqgfWlUaEWHpWZ4pgHim+0qwYaDKdLaFdD33rTE1lef+LquFdUdermQAXBPvC9x8L1qMRpI8SMoYkC4vqa834zEPxr8tfTtXG4/aZIsjpPGHcGy6dvQ+mlWuLy4LEKZJZXhe2yyMADa48I0OtXGr5aH2jc6YZBFDIxaN5B1QL+4Bezd7E2071zBeW5ZJZMThXEUDNaM3yt4rWA+H71J+HYYyBpcSZgQO1iLbXY7UWV8AYQpzqq3ZU6jDMTe5FgBvW5xNsWcByFjCDH1oiDa46+Ut31yi9H+GezbEwAZVwQbXV1eVvmzf2rA4gYYZWizBtN5GIGt/Oun8p+0lJpI8PKmWRvChBuDYfUbVm6JQ8rcVAt9ugjHkkNrd9Nqh/gbiLE5uKPv2j/AP1XQrV4YzFJEpdyFVRck+VTajnsvslkc3l4jiWvvaw/+1VsR7M+Hotp8VMw7gyD9hRmXjsuPbpYdSqfiY3Fh5sRtfsm570VwPIeGXWVes38/u/JBoBTo4xzVwjDR4iJMFI5XZjmLam408tK75wOHJhoU/Kij9KUPAsOvuwxLbayL/aryoALUtEb1Fia9DamqK882tTzaVErSLaVFY/mbDZ5JNNQth8xf9qpezXh0fQxcZUGMzHwnUWZFuKN8VgBmY5hYqmnzI/evLkiAKcVbbqj9EAq/hAOHl1cBO0cRPTkPVVT+HsRfyH71lfazjD0YR3V/wBq6dxvDAzxm3/Ldf1BH9DXI/bA33kKjyY/PStee0S9mXGHZ1jd9LEKO5Pf9q6yr6fJT9NK497IoV+0yHchLj0uRtXXoz/v409fZHrGAdDc7ivDGe5pvYEfFTXvGQN/jXjiGBuLHuPrWVGla9vhrSpoVsAPQUqzRYxeIEaFzsP/ABXGOaMOTJJIhIF0LAEjV7622voK63zBJbDyEW2Nvj2/WuKLxU4qZoVOVny5s1hYxliRbvcEV08oyLa4hVfUBwDc338z5VpOI4eG2RRHoANd77m1+9CuI4YRY1kW7AOliRqdQT/U0e4q2Rm8aC+WwyknX4fOrWoGQlkyhUjIJF/CNPjprfzoliuV5WCF3EYK6BSPO/e3mKjDg2kQ5VN7HxC6g+Q17VZs0YTqSKi6bnM1u4H6fSjNDzw37PazOzfiLAkfQaCiPKuDb+JYV/Dcyagei3OnberONxewQrbcsw2FiPCNydqC4nHOJYXhdhIlzmVbEG1r+u1qI+hpHsCWNgNSewrl3MvFpOKYmPC4VrQhrs9r3y2u3+QbDzNAcZj8fix05pWKG41KRr29/Kbn4Vs+UAuDhyrlZzfM+wOXQAW2UDYXqZg2XCOEx4aMRxiwG57se5Y9yau2rOJx+Q3sqfitv5XFJONynQ2B76emnesjR0zCs1JxtzYZre7tbuD+9Vv4w+l2J2uNvQ0xWtvUDKLbgfMViZeNMbfIb+R1qpieJ9r2sD87H+1XDW8fGIN2X6ivIcVj/Ov1rlsnMOUkWJ1YaeW4qt/H2ZlFgoJuSdLADvT4rra8fgBxCSRk3Csp18JFrjT41Q5L5liigdsRIqSPI5K/DQbD0oHiuJk4V3Eq5mUZGvbL2HwrJYUsVXMO1z8Tqf1q4muv4rmGGZ4zC2axIOhGhHrXMfa9gh9zJm1zMtu9vP4Vo+UOGOgaRhYG6i/fQEEVgfadKXxpW5NkWw7XIubVfM6lobyZx77Hikkb3CCrd9D5fCu8YLiSyIrqcwIuCLWNvWuO8s8g/aFLNIF3IAFzlt5dq1HDeV8VhD9zKrx6DpuCBqO3kaeukrohlBGnmR9Reh+Kx+SxGtrH00oLBLKFzE5dL5SwYXB1sarHEsw02LEDz1vfWs4rccF4m0wcsBYNYWvtYb0qp8mJeJid85/oBSrNUd49IBCdtSv9a5dzTwZVcPCn3xsyMNPEp1Hzrq/FOFCdMhZlFwbrvob96Hy8oxtoWc/G39qus65ni41mJM0OVlVSZApvm7gEb0MXDAlnXqrtrZV203Y3rqM3s5w7DdvmTSX2b4X8guPMCrq65JjISf8AmSEDWxmQX/W9KPAxkeIoT/NMW2+ArskPI0Cm4RL/AORatJy6i+6FG34QKamuK/w1GtlRdtTaZ9trWFWY+DNbKqyfFYXsPL3jXYxwZhs9v9I/2aiODv3kG4/D5U01yaDgM24hxBI7kRJf5G9XuG8mzsDdWjXSwLA3v38NdLXgz/8AU/8AiPO9eo4S3/U1+FTRjuEcGnjPjkuotpe/pvRNsKb3J0AB9TY2o2/CGvcP59vOvFuCyXH3i21v4T3086aBBwve3bT5G9SPD9CPjb56iin8EkP/ADBp/L6VI8Fb847dqugI/Cwdx3P6i9VpuFA7jS4/Ua1phwg2AzXtbtTHhTdmH0qauMfPy2NCNDYa28jrp8K85eVkJNwpvmGo+Y/etl/BT3cW17edI8HO1/LtTUxiY+TIgLZVy6H9Lj96jjOU1YeE5b2sR2vW3PBjb3/Lt5Uv4Jp73+73ppjPYHAyKI/GCFUAi252v8aoT8rQs7SOoZjfUi+3x9K1ycFP5h37Ujwcn8Q89qauMvheX0jYtH4SdDbTS2mlWxgrLfU6d7/hNG34M3ZhfTse1V/4FJa111uO/f5U0BH4Wh7Dc9vMV4PgrLbvvb/L6Vov4HJfde3n2+VVpuAT9umd/wARG/ypos8s2WNgbe8T+gpV7cBwEkcZEuUtmJGUk6aW3p6g0gFRF+9SDVG4I1qskb01OKYtRWW4pxXHwTSyGGFsJGrvmD2kKpGW2OxLA0PxHtHycPhxvQJ6pQCPOLgOxUG9vT9aPc7K7cPxQjVmdonVVUXYlhl0HzrleJ5IZeEYN0w032rqRdRfGSArkklL2AtbtW5l+03G4m9p6xjGGSFh9leKPRgTI8vugaDL8TRvl3j8mI6glw0mHZCujFWVwwJBRl0bbWufvh3STirTYGSeGXEwkoVN2jsQWj7ll0OlFfZng5ExOJ6S4iPAFU6SYgEMJL+IIG1ygXpZMNaPnTnEcOhSZ4y6NIsZsQMoN/FrvttVTjvtEjglwsSJ1nxRXJlYABGIAY/29DVf2l4bqfYY+m0iNik6gC3ATKym/prWLxnJ0nD5sHnLz5cUpVlVm6eGiByKdNNWY08yYuuiNzzGOJLgbeIx5899M3vZLW3y+LfvXhj+eWGKkw0GGfEPCqtLlZVyhtQFDaubeVc/x/Dse8I4gkK5hiziVW0n2jLfphCtrZMgGlFudFSYvMmExcWMEaNh5oVbxEgHLLb3SpuCD2p8YaOcY5/nhmSL7DIerIY4mMirnIFzoR4dL71W/wDUfEvNLFFgGdoApkBlRSCwva1rE77eVQ45FiZX4K0kbNIkgacqpKqSgUliNB/5rP4zh8X8R4g+Kw+LZHZBEYVls1ls2qEA303q5MNrR4r2mzCaSFME7mONJX+8UEIyhtiNxtv2pJ7UyekVwruMSR9msyqZAFvITm0Uq3h9ayHGOVWnmxpjSePp4TDmIHMCSireNiNHOW4NaDjMuElwODSbBy9Ex3BiQ58O6gAiw8Sg66+nzpnk2t7wjihniEhjeMm4KOLMpU2O2nwPwoTDzrfiDYJ4WRshdHLC0ij8oHff6VX9mEWJGCtic58b9Lqf8To/gz9wd9/SqftM4PIEixmGS+Iwj5xbUuhsHUgakH+9ZknyxdeuN9owTFPhkw7yyBxGmRl8bZQ777BQdSfMU0/tJVAQ8EizJLHE8V1JXq+4wbZlPpWZTh78Pl4fjZ1ZlKzfaWUFikmIOa5A1sNF/wBNDeY2fEYlsakcghknwkcRyNmdYWzO+W1wvletTz5Pk3L+0gF5enhp5YoX6ckyAFVa9jYbsB6VDBe0kyu4jwc7JHL0ZJBkKqbgEkXvbUH50B5Y40eHJNgZYJXxHWdoQqkrMJDcHPsvqTWdwEkA+2deLGmRsSzxpCJVVlupHbLuDv2tU+M6fJ0zgfN80+MbDvhHjRTIOqTdSUItbTuDWqY22qGGkzIpsVuA2U7rcA2PqK9WrnWkL6G9ebmw0r0KiouL1kQjpVJRYU1VRDLTBKnTVpy1ECmIqRrNcxcwYjDzQokUbJNIsSszsDnKsxuAp0GX9aLGgZafLWaTm8hsQkqBZIQWFiWQ5URnF97jOPlRbh3H45pJYlvnhy57i2rDt596YCBjpjQWbmtFkeMxylkljh8IBzNIucW12A86H4r2hQiKZkDNJE+TIQVLMLE2Oultb0xcasLcVErQCTniEGYZZSYSquQhIzEhbKdASCRf415f+oOG6YkPUC51j1QggsAQT6WI1p0xozHWOn9l2HaSR+riB1M5ZeobXfci407Vc4rzykJHgfKJ+g7EW8WUn7v85uAO29FuL8cjw0BnlDBAATZbsL7aU6YHYnk5XMR60yiKPp2D6OLEAt5kXveqWJ9nsTYeCAz4i0F8rrIVY38yN7DQVe/xvhupkLMpyCTMVOXKU6m/nl1tVzg3F/tELSlCtmkW25sjEX+dtvWnYZAvD8jxpBPCJJj1wM0hcl/CLCxO2n9a8uCez+HDyRyiSeR0LG7yEgkqF1G1gNh2qxheckaSAZWVJ4wyMRY5i+UBh2v2NEODceixPU6RYhDlJKlQTr7pO403p1cgkq6U2Wg782RLIyFZMyyiDRCQzlc+lu1u9V8TzzB0neMl2R+nksVYsCt9xsAb3qZVweKXGtqfJ2oLJzlhh1PEx6bKjWRiMzHKADax1002rz/xthbRtma0jiNbqfea1r6aA3XX1qGQay3O2tOq1n8bzrGjxgKxV5HiLEEeJR+Ffxa6aU8/OcCiaxLNFcWysAzAHwq1tTcEabVTGiGlI+dUTxMCDrMCF6YkIAuQMubtvpQzDc84aRCyMxVTlvlOrG+g8zYE/Coo5JrUAlAMdznEgkK3YoFI0IVyyZ1Cnvpr6Ufws5dFbbMAfqAaImV7b0qYsNbilRRANSNNamlewJ7DX6VpyZ3i+JxeGjlnLRSrH1XKZWU5MylbMO6pnv51Ul5iidoWmRWDZ5MOQCzGzqkbDsGbN+vxqrF7R4yT1oysLRK4vZm16l1YA9wmlX8bjIXwTYgYcfdxnKkigEBSDbTYXAIt5UaxSfmLBs7l8M4JMyu5Qe6ip1C2uxugt3tU5eccLh3lk6eVMql2VfHnDujKw9Lb+pqOF41hnlRFhQySSvG+lsqMCpJvvfIBbvaiuA4PDiIAZsPFrmGW1xYO1t++pPzNELDqZJwzYVQGZ36txvGAImtb8Skj0tQnjLYLD9dDhkJAVwoUjOxVybm1rZQaN8d4scKkARFYPLHDYkjKG0BFgdrUP4pxfANIyyqrtmCE5b5mFgFBG5s1vnRceM/MXD/HeJiGezMI2ysyXN77G2Q3PmoqjjcZgjG4XChgpNlYEZmSRIQRb8Pi38hVrhvEsFicQ8Cwq2zggbgr4iw/CbkravbiXEMBBI6NH4l1bKpOpAksD+Y5Q1vSgs4RcHjDLF0Q3TctIGU2EhupNz+LT6WqvxnjmGcthDH1DG0KsjAhcrOEBVu+UkVcwPE4I8LLiYw5X7yR7jxl10YEHuLWoBFx7A9SeaaDJKGGuUs8n/DI0G75iunoKGDHDuFYWTDpO0KIOmbjUhUVShHqMoIqHDeZMHGqxx5gGbbK28jJqb+edD/q9Ku4jiEcOFRo0HSbIoRgRZZGsdD3FybGs5DxjhzFT0gIkuQ5DAq6vGoDDe3u6nyFIrQcJweFnjSWOIhYyRHmBWwRyfCCds23wqjgObMFHpErqHky2CNYG7kmx2TwyajuDU8LzNH0iuGiPTWKSRAQy3KldACNQc171Z4ZytBGosmZixku5uQzZidfLxMPnRFCbmDBZ0ZRnkeWNreIEF1CiQg/yMvxvVJMfwzKypGTmJkKhZL+6pLb3tYr+l60Dcq4YFT0lupBB1uCCCNb62sv0FeEfKGFRiyxAHXUFu4sRvta2npTYK3DMZg8XmVFtfJIykMLM1nB397uasycp4XKv3SnIc63J0YAAHf+VR8q9cNy1h42V0jAZbWOulhYaX8jRE4W4II0sRb41NXGTwvEMHLhYJJ41TOZXVNXKkFi7XG2xN+1Qx/FsBbRQ6SSeK2YbhxnQD3iSGXTe9HIeTMKoFoV0Fhe5sNbjU7G5uO96eXlHCm4MKkEk2+N9vLc7edOCxi8dFh8OCwIiVVW1ibA2UAjfuBWfh4rw3KIgoRGtIPAVFwGA1/NZG+nrWkxXCo3iMTLeMgAqb6gba7321qivKWFAA6K2GgGu1j5n1P1qcUBk4vgHiYSREHL1HRUYlQmaNbkbHKDYeRrX4MDpoFBUZRYHQgW0BHa1D15Yw9rCJcpXKRc6i5NjrrqTRVFFLUPalUZG0+dKjQhmqLvoSdqfMKgxqueMq3GuHBBLaMKELFjGdFzmM9tPFmH1q23HMGiPGSoRSVZQrFb2zFTpa9tbVUn5GjMOJjSRl+0uHuQG6YzB8qj8ua5+Zq5w7l5oZXZJAYpH6rIUUnOR4sr9gTra3zq8WKcPGOGs2ZekChJuUK2YGx1I1a5231q+nM+EiCKJEVXLZRqBfMA3bQhiAb23qj/AIQHTkXqanEnEo2UeB82axH4lqpjfZ6JMrdYhw0kjHKLGSRka+Um2UZQMvenAY49jsGAgxRS18yZw1gQbXBGxuQPnVaFMCcqosV3ViFsblUNmNjroe9W+PcCOKw3SLhGJjJfLf3WDEAX0BIodxLk9pMUuKE+VkZcgy+EIFIZTrrmJzX9KbEeuHk4egTEp0VBbKsgBFyfDa/ytSxfEMA5LyGIloi5ZgdYh4Sfh2v60Nk5BZ8MmGedTGhUjKmUkhmYm999QPlXpNybK1jJOjH7OcOfu7XBfNmIvbta21OKJHiGDSFow0YiJKsoJsxcZiLd7g30vVRsPw9Y+qwhCPZQ9zYkkAC/Y3Cj5VVw3IYiKGOU3jkeRAwuqq6ZMm97Dse2lWsdyeZcCuFeUMbgu7L72pY2C7G50+FOH+COJ4hhTG6SNGUgCmRSdI9LqW8tP61SkwHDsPlBWFb+IA31uRYkbWJtqaGx+z5ssqNNmWZoTKcpDOI1s1zf8RsfLS1e+A5NkiKN1kkJhWCTOmYMqMShUX0NjY3ve1OC2uJwCXAMY9+K3i2AzSL6WFiR6Veh5kwxHhmQjKhFj+F9ENvI7A0AfkZs7OJVJZ8Q+oa33qZALXtprtvUsPyLYwkyKGhWBQVUjMsfvKwJ1DaH0IpwH8NzDDKzKkisy3uPLKbNf4GvNeYsOwLCZLLYsb6WJsPqdB50M4TykYziA7qVn618oIK9RidLmwsCdtyKS8pOYYY2kjJgMRjYJbMIzcCQX2+HxpxdaHB49HUNGVZT3BuK85uPwo4R5EVzayk666C/lc6UJwXBJoFcRyRnO5ka6G2Z5AXtrouW4A89am3LRGJllVkKzCMOjrmsU0BQ37+R+NZXR04j1rxlxqBgpYZmBKjuQLXI9BcfWsbB7OpAPFiL+MvpnG5jJFs38pH+qpTcgudDiCfBlB8VwPBpcH3TlF+/iq5DWxae+xG1VZOMwh2RpEDqFJW+oDkBdPU6UBw3J0kMvVhlUWFspzsLZVWxu2o0J+dWOLcodacTK4R16eUga2Uksra6q2nzF6cNG34jGrIjMA8l8gvq2UXNvgKs5h8KCY/g8zyQMGjBhV/HY2LsLe55Wv3oyIvPWs0I7/GlTqoHxpUV/9k="/>
          <p:cNvSpPr>
            <a:spLocks noChangeAspect="1" noChangeArrowheads="1"/>
          </p:cNvSpPr>
          <p:nvPr/>
        </p:nvSpPr>
        <p:spPr bwMode="auto">
          <a:xfrm>
            <a:off x="63500" y="-885825"/>
            <a:ext cx="2047875" cy="1828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4581" name="Picture 5" descr="C:\Users\Ana Knudsen\Desktop\Dogo.png"/>
          <p:cNvPicPr>
            <a:picLocks noChangeAspect="1" noChangeArrowheads="1"/>
          </p:cNvPicPr>
          <p:nvPr/>
        </p:nvPicPr>
        <p:blipFill>
          <a:blip r:embed="rId2" cstate="print"/>
          <a:srcRect/>
          <a:stretch>
            <a:fillRect/>
          </a:stretch>
        </p:blipFill>
        <p:spPr bwMode="auto">
          <a:xfrm>
            <a:off x="4572000" y="3810000"/>
            <a:ext cx="2667000" cy="2381693"/>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Irony</a:t>
            </a:r>
            <a:endParaRPr lang="en-US" dirty="0"/>
          </a:p>
        </p:txBody>
      </p:sp>
      <p:sp>
        <p:nvSpPr>
          <p:cNvPr id="3" name="Content Placeholder 2"/>
          <p:cNvSpPr>
            <a:spLocks noGrp="1"/>
          </p:cNvSpPr>
          <p:nvPr>
            <p:ph sz="quarter" idx="1"/>
          </p:nvPr>
        </p:nvSpPr>
        <p:spPr>
          <a:xfrm>
            <a:off x="914400" y="1447800"/>
            <a:ext cx="7772400" cy="3200400"/>
          </a:xfrm>
        </p:spPr>
        <p:txBody>
          <a:bodyPr>
            <a:normAutofit/>
          </a:bodyPr>
          <a:lstStyle/>
          <a:p>
            <a:pPr>
              <a:buNone/>
            </a:pPr>
            <a:r>
              <a:rPr lang="en-US" dirty="0" smtClean="0"/>
              <a:t>There are three types of irony:</a:t>
            </a:r>
          </a:p>
          <a:p>
            <a:pPr>
              <a:buNone/>
            </a:pPr>
            <a:r>
              <a:rPr lang="en-US" dirty="0" smtClean="0">
                <a:solidFill>
                  <a:srgbClr val="FF0000"/>
                </a:solidFill>
              </a:rPr>
              <a:t>Verbal irony:</a:t>
            </a:r>
          </a:p>
          <a:p>
            <a:pPr>
              <a:buNone/>
            </a:pPr>
            <a:r>
              <a:rPr lang="en-US" dirty="0" smtClean="0"/>
              <a:t>An attitude or expression that is opposite of what is said</a:t>
            </a:r>
          </a:p>
          <a:p>
            <a:pPr>
              <a:buNone/>
            </a:pPr>
            <a:r>
              <a:rPr lang="en-US" dirty="0" smtClean="0">
                <a:solidFill>
                  <a:srgbClr val="FF0000"/>
                </a:solidFill>
              </a:rPr>
              <a:t>Example:</a:t>
            </a:r>
          </a:p>
          <a:p>
            <a:pPr>
              <a:buNone/>
            </a:pPr>
            <a:r>
              <a:rPr lang="en-US" dirty="0" smtClean="0"/>
              <a:t>A character gets into a car crash and is congratulated for his “great driving skills”</a:t>
            </a:r>
          </a:p>
          <a:p>
            <a:pPr>
              <a:buNone/>
            </a:pPr>
            <a:endParaRPr lang="en-US" dirty="0" smtClean="0"/>
          </a:p>
          <a:p>
            <a:pPr>
              <a:buNone/>
            </a:pPr>
            <a:endParaRPr lang="en-US" dirty="0" smtClean="0"/>
          </a:p>
        </p:txBody>
      </p:sp>
      <p:pic>
        <p:nvPicPr>
          <p:cNvPr id="25604" name="Picture 4" descr="C:\Users\Ana Knudsen\Desktop\fender bender.png"/>
          <p:cNvPicPr>
            <a:picLocks noChangeAspect="1" noChangeArrowheads="1"/>
          </p:cNvPicPr>
          <p:nvPr/>
        </p:nvPicPr>
        <p:blipFill>
          <a:blip r:embed="rId2" cstate="print"/>
          <a:srcRect/>
          <a:stretch>
            <a:fillRect/>
          </a:stretch>
        </p:blipFill>
        <p:spPr bwMode="auto">
          <a:xfrm>
            <a:off x="2590800" y="4724400"/>
            <a:ext cx="2505075" cy="18288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Situational irony:</a:t>
            </a:r>
            <a:br>
              <a:rPr lang="en-US" dirty="0" smtClean="0"/>
            </a:br>
            <a:endParaRPr lang="en-US" dirty="0"/>
          </a:p>
        </p:txBody>
      </p:sp>
      <p:sp>
        <p:nvSpPr>
          <p:cNvPr id="3" name="Content Placeholder 2"/>
          <p:cNvSpPr>
            <a:spLocks noGrp="1"/>
          </p:cNvSpPr>
          <p:nvPr>
            <p:ph sz="quarter" idx="1"/>
          </p:nvPr>
        </p:nvSpPr>
        <p:spPr>
          <a:xfrm>
            <a:off x="914400" y="1447800"/>
            <a:ext cx="7772400" cy="2286000"/>
          </a:xfrm>
        </p:spPr>
        <p:txBody>
          <a:bodyPr/>
          <a:lstStyle/>
          <a:p>
            <a:r>
              <a:rPr lang="en-US" dirty="0" smtClean="0"/>
              <a:t>When a situation or event ends the opposite of what is expected</a:t>
            </a:r>
          </a:p>
          <a:p>
            <a:r>
              <a:rPr lang="en-US" dirty="0" smtClean="0">
                <a:solidFill>
                  <a:srgbClr val="FF0000"/>
                </a:solidFill>
              </a:rPr>
              <a:t>Example:</a:t>
            </a:r>
          </a:p>
          <a:p>
            <a:pPr>
              <a:buNone/>
            </a:pPr>
            <a:r>
              <a:rPr lang="en-US" dirty="0" smtClean="0"/>
              <a:t>When a lifeguard is saved from drowning</a:t>
            </a:r>
          </a:p>
          <a:p>
            <a:pPr>
              <a:buNone/>
            </a:pPr>
            <a:endParaRPr lang="en-US" dirty="0"/>
          </a:p>
        </p:txBody>
      </p:sp>
      <p:pic>
        <p:nvPicPr>
          <p:cNvPr id="26628" name="Picture 4" descr="C:\Users\Ana Knudsen\Desktop\Lifegaurd drowning.jpg"/>
          <p:cNvPicPr>
            <a:picLocks noChangeAspect="1" noChangeArrowheads="1"/>
          </p:cNvPicPr>
          <p:nvPr/>
        </p:nvPicPr>
        <p:blipFill>
          <a:blip r:embed="rId2" cstate="print"/>
          <a:srcRect/>
          <a:stretch>
            <a:fillRect/>
          </a:stretch>
        </p:blipFill>
        <p:spPr bwMode="auto">
          <a:xfrm>
            <a:off x="6019800" y="3048000"/>
            <a:ext cx="2362200" cy="3549754"/>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Dramatic irony:</a:t>
            </a:r>
            <a:br>
              <a:rPr lang="en-US" dirty="0" smtClean="0"/>
            </a:br>
            <a:endParaRPr lang="en-US" dirty="0"/>
          </a:p>
        </p:txBody>
      </p:sp>
      <p:sp>
        <p:nvSpPr>
          <p:cNvPr id="3" name="Content Placeholder 2"/>
          <p:cNvSpPr>
            <a:spLocks noGrp="1"/>
          </p:cNvSpPr>
          <p:nvPr>
            <p:ph sz="quarter" idx="1"/>
          </p:nvPr>
        </p:nvSpPr>
        <p:spPr>
          <a:xfrm>
            <a:off x="914400" y="1143000"/>
            <a:ext cx="7772400" cy="4876800"/>
          </a:xfrm>
        </p:spPr>
        <p:txBody>
          <a:bodyPr/>
          <a:lstStyle/>
          <a:p>
            <a:pPr>
              <a:buNone/>
            </a:pPr>
            <a:r>
              <a:rPr lang="en-US" dirty="0" smtClean="0"/>
              <a:t>When the audience knows something that the characters do not.</a:t>
            </a:r>
          </a:p>
          <a:p>
            <a:r>
              <a:rPr lang="en-US" dirty="0" smtClean="0"/>
              <a:t>Example:</a:t>
            </a:r>
          </a:p>
          <a:p>
            <a:r>
              <a:rPr lang="en-US" dirty="0" smtClean="0"/>
              <a:t>Horror movies are notorious for using dramatic irony. The audience knows that the murderer is behind the door or around the corner even when the victim does not.</a:t>
            </a:r>
          </a:p>
          <a:p>
            <a:pPr>
              <a:buNone/>
            </a:pPr>
            <a:endParaRPr lang="en-US" dirty="0"/>
          </a:p>
        </p:txBody>
      </p:sp>
      <p:pic>
        <p:nvPicPr>
          <p:cNvPr id="27651" name="Picture 3" descr="C:\Users\Ana Knudsen\Desktop\dramatic.jpg"/>
          <p:cNvPicPr>
            <a:picLocks noChangeAspect="1" noChangeArrowheads="1"/>
          </p:cNvPicPr>
          <p:nvPr/>
        </p:nvPicPr>
        <p:blipFill>
          <a:blip r:embed="rId2" cstate="print"/>
          <a:srcRect/>
          <a:stretch>
            <a:fillRect/>
          </a:stretch>
        </p:blipFill>
        <p:spPr bwMode="auto">
          <a:xfrm>
            <a:off x="4876800" y="3810000"/>
            <a:ext cx="3815862" cy="27559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Irony in TKAM</a:t>
            </a:r>
            <a:endParaRPr lang="en-US" dirty="0"/>
          </a:p>
        </p:txBody>
      </p:sp>
      <p:sp>
        <p:nvSpPr>
          <p:cNvPr id="3" name="Content Placeholder 2"/>
          <p:cNvSpPr>
            <a:spLocks noGrp="1"/>
          </p:cNvSpPr>
          <p:nvPr>
            <p:ph sz="quarter" idx="1"/>
          </p:nvPr>
        </p:nvSpPr>
        <p:spPr/>
        <p:txBody>
          <a:bodyPr/>
          <a:lstStyle/>
          <a:p>
            <a:r>
              <a:rPr lang="en-US" dirty="0" smtClean="0"/>
              <a:t>“Over here we don’t believe in persecuting anybody. Persecution comes from people who are prejudiced.” (p.245)</a:t>
            </a:r>
          </a:p>
          <a:p>
            <a:endParaRPr lang="en-US" dirty="0" smtClean="0"/>
          </a:p>
          <a:p>
            <a:pPr>
              <a:buNone/>
            </a:pPr>
            <a:r>
              <a:rPr lang="en-US" dirty="0" smtClean="0"/>
              <a:t>What kind of irony is this?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symbol </a:t>
            </a:r>
            <a:endParaRPr lang="en-US" dirty="0"/>
          </a:p>
        </p:txBody>
      </p:sp>
      <p:sp>
        <p:nvSpPr>
          <p:cNvPr id="3" name="Content Placeholder 2"/>
          <p:cNvSpPr>
            <a:spLocks noGrp="1"/>
          </p:cNvSpPr>
          <p:nvPr>
            <p:ph sz="quarter" idx="1"/>
          </p:nvPr>
        </p:nvSpPr>
        <p:spPr/>
        <p:txBody>
          <a:bodyPr/>
          <a:lstStyle/>
          <a:p>
            <a:r>
              <a:rPr lang="en-US" dirty="0" smtClean="0"/>
              <a:t>A symbol is anything that represents another thing</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normAutofit fontScale="90000"/>
          </a:bodyPr>
          <a:lstStyle/>
          <a:p>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b="1" dirty="0" smtClean="0"/>
              <a:t/>
            </a:r>
            <a:br>
              <a:rPr lang="en-US" sz="2000" b="1" dirty="0" smtClean="0"/>
            </a:br>
            <a:r>
              <a:rPr lang="en-US" dirty="0" smtClean="0"/>
              <a:t/>
            </a:r>
            <a:br>
              <a:rPr lang="en-US" dirty="0" smtClean="0"/>
            </a:br>
            <a:r>
              <a:rPr lang="en-US" dirty="0" smtClean="0">
                <a:solidFill>
                  <a:schemeClr val="tx1"/>
                </a:solidFill>
              </a:rPr>
              <a:t> </a:t>
            </a:r>
            <a:r>
              <a:rPr lang="en-US" sz="2000" dirty="0" smtClean="0">
                <a:solidFill>
                  <a:schemeClr val="tx1"/>
                </a:solidFill>
              </a:rPr>
              <a:t>In literature, an object may represent something related to the theme. For example, in a love story, a web may signify </a:t>
            </a:r>
            <a:r>
              <a:rPr lang="en-US" sz="2000" b="1" dirty="0" smtClean="0">
                <a:solidFill>
                  <a:schemeClr val="tx1"/>
                </a:solidFill>
              </a:rPr>
              <a:t>entanglement. </a:t>
            </a:r>
            <a:endParaRPr lang="en-US" sz="2000" dirty="0">
              <a:solidFill>
                <a:schemeClr val="tx1"/>
              </a:solidFill>
            </a:endParaRPr>
          </a:p>
        </p:txBody>
      </p:sp>
      <p:sp>
        <p:nvSpPr>
          <p:cNvPr id="5" name="Content Placeholder 4"/>
          <p:cNvSpPr>
            <a:spLocks noGrp="1"/>
          </p:cNvSpPr>
          <p:nvPr>
            <p:ph sz="quarter" idx="1"/>
          </p:nvPr>
        </p:nvSpPr>
        <p:spPr>
          <a:xfrm>
            <a:off x="762000" y="1600200"/>
            <a:ext cx="7772400" cy="4648200"/>
          </a:xfrm>
        </p:spPr>
        <p:txBody>
          <a:bodyPr>
            <a:normAutofit/>
          </a:bodyPr>
          <a:lstStyle/>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r>
              <a:rPr lang="en-US" sz="2000" dirty="0" smtClean="0"/>
              <a:t>A symbol may also be part of other literary devices such as </a:t>
            </a:r>
            <a:r>
              <a:rPr lang="en-US" sz="2000" b="1" dirty="0" smtClean="0"/>
              <a:t>foreshadowing</a:t>
            </a:r>
          </a:p>
          <a:p>
            <a:pPr>
              <a:buNone/>
            </a:pPr>
            <a:endParaRPr lang="en-US" sz="2000" b="1" dirty="0" smtClean="0"/>
          </a:p>
          <a:p>
            <a:pPr>
              <a:buNone/>
            </a:pPr>
            <a:endParaRPr lang="en-US" sz="2400" b="1" dirty="0"/>
          </a:p>
        </p:txBody>
      </p:sp>
      <p:pic>
        <p:nvPicPr>
          <p:cNvPr id="6" name="Picture 5" descr="owl.jpg"/>
          <p:cNvPicPr>
            <a:picLocks noChangeAspect="1"/>
          </p:cNvPicPr>
          <p:nvPr/>
        </p:nvPicPr>
        <p:blipFill>
          <a:blip r:embed="rId2" cstate="print"/>
          <a:stretch>
            <a:fillRect/>
          </a:stretch>
        </p:blipFill>
        <p:spPr>
          <a:xfrm>
            <a:off x="6705600" y="4267200"/>
            <a:ext cx="1524000" cy="2286000"/>
          </a:xfrm>
          <a:prstGeom prst="rect">
            <a:avLst/>
          </a:prstGeom>
        </p:spPr>
      </p:pic>
      <p:pic>
        <p:nvPicPr>
          <p:cNvPr id="7" name="Picture 6" descr="spider web.jpg"/>
          <p:cNvPicPr>
            <a:picLocks noChangeAspect="1"/>
          </p:cNvPicPr>
          <p:nvPr/>
        </p:nvPicPr>
        <p:blipFill>
          <a:blip r:embed="rId3" cstate="print"/>
          <a:stretch>
            <a:fillRect/>
          </a:stretch>
        </p:blipFill>
        <p:spPr>
          <a:xfrm>
            <a:off x="2362200" y="1447800"/>
            <a:ext cx="2977213" cy="19812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motif</a:t>
            </a:r>
            <a:endParaRPr lang="en-US" dirty="0"/>
          </a:p>
        </p:txBody>
      </p:sp>
      <p:sp>
        <p:nvSpPr>
          <p:cNvPr id="3" name="Content Placeholder 2"/>
          <p:cNvSpPr>
            <a:spLocks noGrp="1"/>
          </p:cNvSpPr>
          <p:nvPr>
            <p:ph sz="quarter" idx="1"/>
          </p:nvPr>
        </p:nvSpPr>
        <p:spPr/>
        <p:txBody>
          <a:bodyPr/>
          <a:lstStyle/>
          <a:p>
            <a:r>
              <a:rPr lang="en-US" dirty="0" smtClean="0"/>
              <a:t>While a symbol might occur once in literature to signify an idea or an emotion, a motif can be an element or idea that repeats throughout that piece of literature. A motif could be expressed by a collection of related symbols.</a:t>
            </a:r>
          </a:p>
          <a:p>
            <a:endParaRPr lang="en-US" dirty="0" smtClean="0"/>
          </a:p>
          <a:p>
            <a:r>
              <a:rPr lang="en-US" dirty="0" smtClean="0"/>
              <a:t>Motifs can also be recurring structures or literary devices that reveal the theme.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772400" cy="2438400"/>
          </a:xfrm>
        </p:spPr>
        <p:txBody>
          <a:bodyPr>
            <a:normAutofit fontScale="90000"/>
          </a:bodyPr>
          <a:lstStyle/>
          <a:p>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solidFill>
                  <a:schemeClr val="tx1"/>
                </a:solidFill>
              </a:rPr>
              <a:t>For example, the </a:t>
            </a:r>
            <a:r>
              <a:rPr lang="en-US" sz="2400" b="1" dirty="0" smtClean="0">
                <a:solidFill>
                  <a:schemeClr val="tx1"/>
                </a:solidFill>
              </a:rPr>
              <a:t>motif</a:t>
            </a:r>
            <a:r>
              <a:rPr lang="en-US" sz="2400" dirty="0" smtClean="0">
                <a:solidFill>
                  <a:schemeClr val="tx1"/>
                </a:solidFill>
              </a:rPr>
              <a:t> of fragmentation (of a family, for instance) could come from several symbols that appear in a book:</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400" dirty="0" smtClean="0">
                <a:solidFill>
                  <a:schemeClr val="tx1"/>
                </a:solidFill>
              </a:rPr>
              <a:t>shattered glass</a:t>
            </a:r>
            <a:br>
              <a:rPr lang="en-US" sz="2400" dirty="0" smtClean="0">
                <a:solidFill>
                  <a:schemeClr val="tx1"/>
                </a:solidFill>
              </a:rPr>
            </a:br>
            <a:r>
              <a:rPr lang="en-US" sz="2400" dirty="0" smtClean="0">
                <a:solidFill>
                  <a:schemeClr val="tx1"/>
                </a:solidFill>
              </a:rPr>
              <a:t>an unfaithful spouse</a:t>
            </a:r>
            <a:br>
              <a:rPr lang="en-US" sz="2400" dirty="0" smtClean="0">
                <a:solidFill>
                  <a:schemeClr val="tx1"/>
                </a:solidFill>
              </a:rPr>
            </a:br>
            <a:endParaRPr lang="en-US" sz="2200" dirty="0">
              <a:solidFill>
                <a:schemeClr val="tx1"/>
              </a:solidFill>
            </a:endParaRPr>
          </a:p>
        </p:txBody>
      </p:sp>
      <p:pic>
        <p:nvPicPr>
          <p:cNvPr id="6" name="Content Placeholder 5" descr="shattered glass.jpg"/>
          <p:cNvPicPr>
            <a:picLocks noGrp="1" noChangeAspect="1"/>
          </p:cNvPicPr>
          <p:nvPr>
            <p:ph sz="quarter" idx="1"/>
          </p:nvPr>
        </p:nvPicPr>
        <p:blipFill>
          <a:blip r:embed="rId2" cstate="print"/>
          <a:stretch>
            <a:fillRect/>
          </a:stretch>
        </p:blipFill>
        <p:spPr>
          <a:xfrm>
            <a:off x="1219200" y="3124200"/>
            <a:ext cx="2466975" cy="1847850"/>
          </a:xfrm>
        </p:spPr>
      </p:pic>
      <p:pic>
        <p:nvPicPr>
          <p:cNvPr id="7" name="Picture 6" descr="Cheating tiger.jpg"/>
          <p:cNvPicPr>
            <a:picLocks noChangeAspect="1"/>
          </p:cNvPicPr>
          <p:nvPr/>
        </p:nvPicPr>
        <p:blipFill>
          <a:blip r:embed="rId3" cstate="print"/>
          <a:stretch>
            <a:fillRect/>
          </a:stretch>
        </p:blipFill>
        <p:spPr>
          <a:xfrm>
            <a:off x="5257800" y="2514600"/>
            <a:ext cx="2819400" cy="2637111"/>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endParaRPr lang="en-US" dirty="0" smtClean="0"/>
          </a:p>
          <a:p>
            <a:endParaRPr lang="en-US" dirty="0"/>
          </a:p>
        </p:txBody>
      </p:sp>
      <p:sp>
        <p:nvSpPr>
          <p:cNvPr id="4" name="Title 3"/>
          <p:cNvSpPr>
            <a:spLocks noGrp="1"/>
          </p:cNvSpPr>
          <p:nvPr>
            <p:ph type="title"/>
          </p:nvPr>
        </p:nvSpPr>
        <p:spPr/>
        <p:txBody>
          <a:bodyPr>
            <a:normAutofit fontScale="90000"/>
          </a:bodyPr>
          <a:lstStyle/>
          <a:p>
            <a:r>
              <a:rPr lang="en-US" sz="2400" dirty="0" smtClean="0">
                <a:solidFill>
                  <a:schemeClr val="tx1"/>
                </a:solidFill>
              </a:rPr>
              <a:t>A theme related to loneliness and lost love may be revealed by imagery such as a desert, an empty house, blank walls, a single barren tree. These recurring images are motifs.</a:t>
            </a:r>
            <a:endParaRPr lang="en-US" sz="2400" dirty="0">
              <a:solidFill>
                <a:schemeClr val="tx1"/>
              </a:solidFill>
            </a:endParaRPr>
          </a:p>
        </p:txBody>
      </p:sp>
      <p:pic>
        <p:nvPicPr>
          <p:cNvPr id="5" name="Picture 4" descr="loneliness.gif"/>
          <p:cNvPicPr>
            <a:picLocks noChangeAspect="1"/>
          </p:cNvPicPr>
          <p:nvPr/>
        </p:nvPicPr>
        <p:blipFill>
          <a:blip r:embed="rId2" cstate="print"/>
          <a:stretch>
            <a:fillRect/>
          </a:stretch>
        </p:blipFill>
        <p:spPr>
          <a:xfrm>
            <a:off x="1143000" y="1828800"/>
            <a:ext cx="2475787" cy="1652588"/>
          </a:xfrm>
          <a:prstGeom prst="rect">
            <a:avLst/>
          </a:prstGeom>
        </p:spPr>
      </p:pic>
      <p:pic>
        <p:nvPicPr>
          <p:cNvPr id="6" name="Picture 5" descr="loneliness 2.jpg"/>
          <p:cNvPicPr>
            <a:picLocks noChangeAspect="1"/>
          </p:cNvPicPr>
          <p:nvPr/>
        </p:nvPicPr>
        <p:blipFill>
          <a:blip r:embed="rId3" cstate="print"/>
          <a:stretch>
            <a:fillRect/>
          </a:stretch>
        </p:blipFill>
        <p:spPr>
          <a:xfrm>
            <a:off x="5181600" y="2362200"/>
            <a:ext cx="2847975" cy="1600200"/>
          </a:xfrm>
          <a:prstGeom prst="rect">
            <a:avLst/>
          </a:prstGeom>
        </p:spPr>
      </p:pic>
      <p:pic>
        <p:nvPicPr>
          <p:cNvPr id="7" name="Picture 6" descr="Loneliness 3.jpg"/>
          <p:cNvPicPr>
            <a:picLocks noChangeAspect="1"/>
          </p:cNvPicPr>
          <p:nvPr/>
        </p:nvPicPr>
        <p:blipFill>
          <a:blip r:embed="rId4" cstate="print"/>
          <a:stretch>
            <a:fillRect/>
          </a:stretch>
        </p:blipFill>
        <p:spPr>
          <a:xfrm>
            <a:off x="1676400" y="4038600"/>
            <a:ext cx="2971800" cy="226847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sz="quarter" idx="1"/>
          </p:nvPr>
        </p:nvSpPr>
        <p:spPr/>
        <p:txBody>
          <a:bodyPr/>
          <a:lstStyle/>
          <a:p>
            <a:r>
              <a:rPr lang="en-US" dirty="0" smtClean="0"/>
              <a:t>A motif is generally related to </a:t>
            </a:r>
            <a:r>
              <a:rPr lang="en-US" b="1" dirty="0" smtClean="0"/>
              <a:t>theme</a:t>
            </a:r>
            <a:r>
              <a:rPr lang="en-US" dirty="0" smtClean="0"/>
              <a:t> and/or </a:t>
            </a:r>
            <a:r>
              <a:rPr lang="en-US" b="1" dirty="0" smtClean="0"/>
              <a:t>mood. </a:t>
            </a:r>
            <a:r>
              <a:rPr lang="en-US" dirty="0" smtClean="0"/>
              <a:t>It is a recurring element that has symbolic significance.</a:t>
            </a:r>
          </a:p>
          <a:p>
            <a:pPr>
              <a:buNone/>
            </a:pPr>
            <a:endParaRPr lang="en-US" dirty="0" smtClean="0"/>
          </a:p>
          <a:p>
            <a:pPr>
              <a:buNone/>
            </a:pPr>
            <a:r>
              <a:rPr lang="en-US" dirty="0" smtClean="0"/>
              <a:t>	It is a recurring image, idea or pattern that helps reveal the theme of the text.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Allusion</a:t>
            </a:r>
            <a:endParaRPr lang="en-US" dirty="0"/>
          </a:p>
        </p:txBody>
      </p:sp>
      <p:sp>
        <p:nvSpPr>
          <p:cNvPr id="3" name="Content Placeholder 2"/>
          <p:cNvSpPr>
            <a:spLocks noGrp="1"/>
          </p:cNvSpPr>
          <p:nvPr>
            <p:ph sz="quarter" idx="1"/>
          </p:nvPr>
        </p:nvSpPr>
        <p:spPr/>
        <p:txBody>
          <a:bodyPr/>
          <a:lstStyle/>
          <a:p>
            <a:r>
              <a:rPr lang="en-US" dirty="0" smtClean="0"/>
              <a:t>An allusion is a figure of speech whereby the author refers to a subject matter such as a place, event, or literary work by way of a passing reference. It is up to the reader to make a connection to the subject being mentioned.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Allusions in TKAM</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You don’t have to touch her, all you have to do is make her afraid..I'll get you in on the </a:t>
            </a:r>
            <a:r>
              <a:rPr lang="en-US" b="1" dirty="0" smtClean="0"/>
              <a:t>Ladies' Law</a:t>
            </a:r>
            <a:r>
              <a:rPr lang="en-US" dirty="0" smtClean="0"/>
              <a:t>...(p. 250).</a:t>
            </a:r>
          </a:p>
          <a:p>
            <a:endParaRPr lang="en-US" dirty="0" smtClean="0"/>
          </a:p>
          <a:p>
            <a:r>
              <a:rPr lang="en-US" b="1" dirty="0" smtClean="0"/>
              <a:t>Ladies' Law</a:t>
            </a:r>
            <a:r>
              <a:rPr lang="en-US" dirty="0" smtClean="0"/>
              <a:t>: From the Criminal Code of Alabama, Vol. III, 1907: "Any person who enters into, or goes sufficiently near to the dwelling house of another, and, in the presence or hearing of the family of the occupant thereof, or any member of his family, or any person who, in the presence or hearing of any girl or woman, uses abusive, insulting or obscene language must, on conviction, be fined not more than two hundred dollars, and may also be imprisoned in the county jail, or sentenced to hard </a:t>
            </a:r>
            <a:r>
              <a:rPr lang="en-US" dirty="0" err="1" smtClean="0"/>
              <a:t>labour</a:t>
            </a:r>
            <a:r>
              <a:rPr lang="en-US" dirty="0" smtClean="0"/>
              <a:t> for the county for not more than six months."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271</TotalTime>
  <Words>738</Words>
  <Application>Microsoft Office PowerPoint</Application>
  <PresentationFormat>On-screen Show (4:3)</PresentationFormat>
  <Paragraphs>68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Equity</vt:lpstr>
      <vt:lpstr>More Literary Devices</vt:lpstr>
      <vt:lpstr>symbol </vt:lpstr>
      <vt:lpstr>         In literature, an object may represent something related to the theme. For example, in a love story, a web may signify entanglement. </vt:lpstr>
      <vt:lpstr>motif</vt:lpstr>
      <vt:lpstr>   For example, the motif of fragmentation (of a family, for instance) could come from several symbols that appear in a book:  shattered glass an unfaithful spouse </vt:lpstr>
      <vt:lpstr>A theme related to loneliness and lost love may be revealed by imagery such as a desert, an empty house, blank walls, a single barren tree. These recurring images are motifs.</vt:lpstr>
      <vt:lpstr>Slide 7</vt:lpstr>
      <vt:lpstr>Allusion</vt:lpstr>
      <vt:lpstr>Examples of Allusions in TKAM</vt:lpstr>
      <vt:lpstr>Slide 10</vt:lpstr>
      <vt:lpstr>Slide 11</vt:lpstr>
      <vt:lpstr>Slide 12</vt:lpstr>
      <vt:lpstr>Irony</vt:lpstr>
      <vt:lpstr>Situational irony: </vt:lpstr>
      <vt:lpstr>Dramatic irony: </vt:lpstr>
      <vt:lpstr>Examples of Irony in TKAM</vt:lpstr>
    </vt:vector>
  </TitlesOfParts>
  <Company>Chula Vista Elementary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Vocabulary Study from “President Cleveland, Where Are You?</dc:title>
  <dc:creator>Ana.Knudsen</dc:creator>
  <cp:lastModifiedBy>Ana Knudsen</cp:lastModifiedBy>
  <cp:revision>31</cp:revision>
  <dcterms:created xsi:type="dcterms:W3CDTF">2011-03-10T01:14:56Z</dcterms:created>
  <dcterms:modified xsi:type="dcterms:W3CDTF">2015-08-04T21:28:10Z</dcterms:modified>
</cp:coreProperties>
</file>