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9" r:id="rId3"/>
    <p:sldId id="270" r:id="rId4"/>
    <p:sldId id="263" r:id="rId5"/>
    <p:sldId id="264" r:id="rId6"/>
    <p:sldId id="265" r:id="rId7"/>
    <p:sldId id="266" r:id="rId8"/>
    <p:sldId id="268" r:id="rId9"/>
    <p:sldId id="257" r:id="rId10"/>
    <p:sldId id="258" r:id="rId11"/>
    <p:sldId id="259" r:id="rId12"/>
    <p:sldId id="260" r:id="rId13"/>
    <p:sldId id="261" r:id="rId14"/>
    <p:sldId id="262" r:id="rId15"/>
    <p:sldId id="271" r:id="rId16"/>
    <p:sldId id="267"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25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900009A-F067-49BB-92D6-EBDB69819793}" type="datetimeFigureOut">
              <a:rPr lang="en-US" smtClean="0"/>
              <a:pPr/>
              <a:t>12/27/13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0A98EF7-99F4-419F-BC94-FD08CD2A7C5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00009A-F067-49BB-92D6-EBDB69819793}" type="datetimeFigureOut">
              <a:rPr lang="en-US" smtClean="0"/>
              <a:pPr/>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8EF7-99F4-419F-BC94-FD08CD2A7C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00009A-F067-49BB-92D6-EBDB69819793}" type="datetimeFigureOut">
              <a:rPr lang="en-US" smtClean="0"/>
              <a:pPr/>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8EF7-99F4-419F-BC94-FD08CD2A7C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00009A-F067-49BB-92D6-EBDB69819793}" type="datetimeFigureOut">
              <a:rPr lang="en-US" smtClean="0"/>
              <a:pPr/>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98EF7-99F4-419F-BC94-FD08CD2A7C5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00009A-F067-49BB-92D6-EBDB69819793}" type="datetimeFigureOut">
              <a:rPr lang="en-US" smtClean="0"/>
              <a:pPr/>
              <a:t>12/27/13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0A98EF7-99F4-419F-BC94-FD08CD2A7C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00009A-F067-49BB-92D6-EBDB69819793}" type="datetimeFigureOut">
              <a:rPr lang="en-US" smtClean="0"/>
              <a:pPr/>
              <a:t>12/27/13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98EF7-99F4-419F-BC94-FD08CD2A7C5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00009A-F067-49BB-92D6-EBDB69819793}" type="datetimeFigureOut">
              <a:rPr lang="en-US" smtClean="0"/>
              <a:pPr/>
              <a:t>12/27/13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98EF7-99F4-419F-BC94-FD08CD2A7C5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00009A-F067-49BB-92D6-EBDB69819793}" type="datetimeFigureOut">
              <a:rPr lang="en-US" smtClean="0"/>
              <a:pPr/>
              <a:t>12/27/13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98EF7-99F4-419F-BC94-FD08CD2A7C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0009A-F067-49BB-92D6-EBDB69819793}" type="datetimeFigureOut">
              <a:rPr lang="en-US" smtClean="0"/>
              <a:pPr/>
              <a:t>12/27/13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98EF7-99F4-419F-BC94-FD08CD2A7C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00009A-F067-49BB-92D6-EBDB69819793}" type="datetimeFigureOut">
              <a:rPr lang="en-US" smtClean="0"/>
              <a:pPr/>
              <a:t>12/27/13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98EF7-99F4-419F-BC94-FD08CD2A7C5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00009A-F067-49BB-92D6-EBDB69819793}" type="datetimeFigureOut">
              <a:rPr lang="en-US" smtClean="0"/>
              <a:pPr/>
              <a:t>12/27/13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0A98EF7-99F4-419F-BC94-FD08CD2A7C5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900009A-F067-49BB-92D6-EBDB69819793}" type="datetimeFigureOut">
              <a:rPr lang="en-US" smtClean="0"/>
              <a:pPr/>
              <a:t>12/27/13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0A98EF7-99F4-419F-BC94-FD08CD2A7C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Literary Devices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normAutofit fontScale="90000"/>
          </a:bodyPr>
          <a:lstStyle/>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b="1" dirty="0" smtClean="0"/>
              <a:t/>
            </a:r>
            <a:br>
              <a:rPr lang="en-US" sz="2000" b="1" dirty="0" smtClean="0"/>
            </a:br>
            <a:r>
              <a:rPr lang="en-US" dirty="0" smtClean="0"/>
              <a:t/>
            </a:r>
            <a:br>
              <a:rPr lang="en-US" dirty="0" smtClean="0"/>
            </a:br>
            <a:r>
              <a:rPr lang="en-US" dirty="0" smtClean="0">
                <a:solidFill>
                  <a:schemeClr val="tx1"/>
                </a:solidFill>
              </a:rPr>
              <a:t> </a:t>
            </a:r>
            <a:r>
              <a:rPr lang="en-US" sz="2000" dirty="0" smtClean="0">
                <a:solidFill>
                  <a:schemeClr val="tx1"/>
                </a:solidFill>
              </a:rPr>
              <a:t>In literature, an object may represent something related to the theme. For example, in a love story, a web may signify </a:t>
            </a:r>
            <a:r>
              <a:rPr lang="en-US" sz="2000" b="1" dirty="0" smtClean="0">
                <a:solidFill>
                  <a:schemeClr val="tx1"/>
                </a:solidFill>
              </a:rPr>
              <a:t>entanglement. </a:t>
            </a:r>
            <a:endParaRPr lang="en-US" sz="2000" dirty="0">
              <a:solidFill>
                <a:schemeClr val="tx1"/>
              </a:solidFill>
            </a:endParaRPr>
          </a:p>
        </p:txBody>
      </p:sp>
      <p:sp>
        <p:nvSpPr>
          <p:cNvPr id="5" name="Content Placeholder 4"/>
          <p:cNvSpPr>
            <a:spLocks noGrp="1"/>
          </p:cNvSpPr>
          <p:nvPr>
            <p:ph sz="quarter" idx="1"/>
          </p:nvPr>
        </p:nvSpPr>
        <p:spPr>
          <a:xfrm>
            <a:off x="762000" y="1600200"/>
            <a:ext cx="7772400" cy="4648200"/>
          </a:xfrm>
        </p:spPr>
        <p:txBody>
          <a:bodyPr>
            <a:normAutofit/>
          </a:bodyPr>
          <a:lstStyle/>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2000" dirty="0" smtClean="0"/>
              <a:t>A symbol may also be part of other literary devices such as </a:t>
            </a:r>
            <a:r>
              <a:rPr lang="en-US" sz="2000" b="1" dirty="0" smtClean="0"/>
              <a:t>foreshadowing</a:t>
            </a:r>
          </a:p>
          <a:p>
            <a:pPr>
              <a:buNone/>
            </a:pPr>
            <a:endParaRPr lang="en-US" sz="2000" b="1" dirty="0" smtClean="0"/>
          </a:p>
          <a:p>
            <a:pPr>
              <a:buNone/>
            </a:pPr>
            <a:endParaRPr lang="en-US" sz="2400" b="1" dirty="0"/>
          </a:p>
        </p:txBody>
      </p:sp>
      <p:pic>
        <p:nvPicPr>
          <p:cNvPr id="6" name="Picture 5" descr="owl.jpg"/>
          <p:cNvPicPr>
            <a:picLocks noChangeAspect="1"/>
          </p:cNvPicPr>
          <p:nvPr/>
        </p:nvPicPr>
        <p:blipFill>
          <a:blip r:embed="rId2" cstate="print"/>
          <a:stretch>
            <a:fillRect/>
          </a:stretch>
        </p:blipFill>
        <p:spPr>
          <a:xfrm>
            <a:off x="6705600" y="4267200"/>
            <a:ext cx="1524000" cy="2286000"/>
          </a:xfrm>
          <a:prstGeom prst="rect">
            <a:avLst/>
          </a:prstGeom>
        </p:spPr>
      </p:pic>
      <p:pic>
        <p:nvPicPr>
          <p:cNvPr id="7" name="Picture 6" descr="spider web.jpg"/>
          <p:cNvPicPr>
            <a:picLocks noChangeAspect="1"/>
          </p:cNvPicPr>
          <p:nvPr/>
        </p:nvPicPr>
        <p:blipFill>
          <a:blip r:embed="rId3" cstate="print"/>
          <a:stretch>
            <a:fillRect/>
          </a:stretch>
        </p:blipFill>
        <p:spPr>
          <a:xfrm>
            <a:off x="2362200" y="1447800"/>
            <a:ext cx="2977213" cy="198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motif</a:t>
            </a:r>
            <a:endParaRPr lang="en-US" dirty="0"/>
          </a:p>
        </p:txBody>
      </p:sp>
      <p:sp>
        <p:nvSpPr>
          <p:cNvPr id="3" name="Content Placeholder 2"/>
          <p:cNvSpPr>
            <a:spLocks noGrp="1"/>
          </p:cNvSpPr>
          <p:nvPr>
            <p:ph sz="quarter" idx="1"/>
          </p:nvPr>
        </p:nvSpPr>
        <p:spPr/>
        <p:txBody>
          <a:bodyPr/>
          <a:lstStyle/>
          <a:p>
            <a:r>
              <a:rPr lang="en-US" dirty="0" smtClean="0"/>
              <a:t>While a symbol might occur once in literature to signify an idea or an emotion, a motif can be an element or idea that repeats throughout that piece of literature. A motif could be expressed by a collection of related symbols.</a:t>
            </a:r>
          </a:p>
          <a:p>
            <a:endParaRPr lang="en-US" dirty="0" smtClean="0"/>
          </a:p>
          <a:p>
            <a:r>
              <a:rPr lang="en-US" dirty="0" smtClean="0"/>
              <a:t>Motifs can also be recurring structures or literary devices that reveal the theme.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2438400"/>
          </a:xfrm>
        </p:spPr>
        <p:txBody>
          <a:bodyPr>
            <a:normAutofit fontScale="90000"/>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solidFill>
                  <a:schemeClr val="tx1"/>
                </a:solidFill>
              </a:rPr>
              <a:t>For example, the </a:t>
            </a:r>
            <a:r>
              <a:rPr lang="en-US" sz="2400" b="1" dirty="0" smtClean="0">
                <a:solidFill>
                  <a:schemeClr val="tx1"/>
                </a:solidFill>
              </a:rPr>
              <a:t>motif</a:t>
            </a:r>
            <a:r>
              <a:rPr lang="en-US" sz="2400" dirty="0" smtClean="0">
                <a:solidFill>
                  <a:schemeClr val="tx1"/>
                </a:solidFill>
              </a:rPr>
              <a:t> of fragmentation (of a family, for instance) could come from several symbols that appear in a book:</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shattered glass</a:t>
            </a:r>
            <a:br>
              <a:rPr lang="en-US" sz="2400" dirty="0" smtClean="0">
                <a:solidFill>
                  <a:schemeClr val="tx1"/>
                </a:solidFill>
              </a:rPr>
            </a:br>
            <a:r>
              <a:rPr lang="en-US" sz="2400" dirty="0" smtClean="0">
                <a:solidFill>
                  <a:schemeClr val="tx1"/>
                </a:solidFill>
              </a:rPr>
              <a:t>an unfaithful spouse</a:t>
            </a:r>
            <a:br>
              <a:rPr lang="en-US" sz="2400" dirty="0" smtClean="0">
                <a:solidFill>
                  <a:schemeClr val="tx1"/>
                </a:solidFill>
              </a:rPr>
            </a:br>
            <a:endParaRPr lang="en-US" sz="2200" dirty="0">
              <a:solidFill>
                <a:schemeClr val="tx1"/>
              </a:solidFill>
            </a:endParaRPr>
          </a:p>
        </p:txBody>
      </p:sp>
      <p:pic>
        <p:nvPicPr>
          <p:cNvPr id="6" name="Content Placeholder 5" descr="shattered glass.jpg"/>
          <p:cNvPicPr>
            <a:picLocks noGrp="1" noChangeAspect="1"/>
          </p:cNvPicPr>
          <p:nvPr>
            <p:ph sz="quarter" idx="1"/>
          </p:nvPr>
        </p:nvPicPr>
        <p:blipFill>
          <a:blip r:embed="rId2" cstate="print"/>
          <a:stretch>
            <a:fillRect/>
          </a:stretch>
        </p:blipFill>
        <p:spPr>
          <a:xfrm>
            <a:off x="1219200" y="3124200"/>
            <a:ext cx="2466975" cy="1847850"/>
          </a:xfrm>
        </p:spPr>
      </p:pic>
      <p:pic>
        <p:nvPicPr>
          <p:cNvPr id="7" name="Picture 6" descr="Cheating tiger.jpg"/>
          <p:cNvPicPr>
            <a:picLocks noChangeAspect="1"/>
          </p:cNvPicPr>
          <p:nvPr/>
        </p:nvPicPr>
        <p:blipFill>
          <a:blip r:embed="rId3" cstate="print"/>
          <a:stretch>
            <a:fillRect/>
          </a:stretch>
        </p:blipFill>
        <p:spPr>
          <a:xfrm>
            <a:off x="5257800" y="2514600"/>
            <a:ext cx="2819400" cy="26371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smtClean="0"/>
          </a:p>
          <a:p>
            <a:endParaRPr lang="en-US" dirty="0"/>
          </a:p>
        </p:txBody>
      </p:sp>
      <p:sp>
        <p:nvSpPr>
          <p:cNvPr id="4" name="Title 3"/>
          <p:cNvSpPr>
            <a:spLocks noGrp="1"/>
          </p:cNvSpPr>
          <p:nvPr>
            <p:ph type="title"/>
          </p:nvPr>
        </p:nvSpPr>
        <p:spPr/>
        <p:txBody>
          <a:bodyPr>
            <a:normAutofit fontScale="90000"/>
          </a:bodyPr>
          <a:lstStyle/>
          <a:p>
            <a:r>
              <a:rPr lang="en-US" sz="2400" dirty="0" smtClean="0">
                <a:solidFill>
                  <a:schemeClr val="tx1"/>
                </a:solidFill>
              </a:rPr>
              <a:t>A theme related to loneliness and lost love may be revealed by imagery such as a desert, an empty house, blank walls, a single barren tree. These recurring images are motifs.</a:t>
            </a:r>
            <a:endParaRPr lang="en-US" sz="2400" dirty="0">
              <a:solidFill>
                <a:schemeClr val="tx1"/>
              </a:solidFill>
            </a:endParaRPr>
          </a:p>
        </p:txBody>
      </p:sp>
      <p:pic>
        <p:nvPicPr>
          <p:cNvPr id="5" name="Picture 4" descr="loneliness.gif"/>
          <p:cNvPicPr>
            <a:picLocks noChangeAspect="1"/>
          </p:cNvPicPr>
          <p:nvPr/>
        </p:nvPicPr>
        <p:blipFill>
          <a:blip r:embed="rId2" cstate="print"/>
          <a:stretch>
            <a:fillRect/>
          </a:stretch>
        </p:blipFill>
        <p:spPr>
          <a:xfrm>
            <a:off x="1143000" y="1828800"/>
            <a:ext cx="2475787" cy="1652588"/>
          </a:xfrm>
          <a:prstGeom prst="rect">
            <a:avLst/>
          </a:prstGeom>
        </p:spPr>
      </p:pic>
      <p:pic>
        <p:nvPicPr>
          <p:cNvPr id="6" name="Picture 5" descr="loneliness 2.jpg"/>
          <p:cNvPicPr>
            <a:picLocks noChangeAspect="1"/>
          </p:cNvPicPr>
          <p:nvPr/>
        </p:nvPicPr>
        <p:blipFill>
          <a:blip r:embed="rId3" cstate="print"/>
          <a:stretch>
            <a:fillRect/>
          </a:stretch>
        </p:blipFill>
        <p:spPr>
          <a:xfrm>
            <a:off x="5181600" y="2362200"/>
            <a:ext cx="2847975" cy="1600200"/>
          </a:xfrm>
          <a:prstGeom prst="rect">
            <a:avLst/>
          </a:prstGeom>
        </p:spPr>
      </p:pic>
      <p:pic>
        <p:nvPicPr>
          <p:cNvPr id="7" name="Picture 6" descr="Loneliness 3.jpg"/>
          <p:cNvPicPr>
            <a:picLocks noChangeAspect="1"/>
          </p:cNvPicPr>
          <p:nvPr/>
        </p:nvPicPr>
        <p:blipFill>
          <a:blip r:embed="rId4" cstate="print"/>
          <a:stretch>
            <a:fillRect/>
          </a:stretch>
        </p:blipFill>
        <p:spPr>
          <a:xfrm>
            <a:off x="1676400" y="4038600"/>
            <a:ext cx="2971800" cy="22684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US" dirty="0" smtClean="0"/>
              <a:t>A motif is generally related to </a:t>
            </a:r>
            <a:r>
              <a:rPr lang="en-US" b="1" dirty="0" smtClean="0"/>
              <a:t>theme</a:t>
            </a:r>
            <a:r>
              <a:rPr lang="en-US" dirty="0" smtClean="0"/>
              <a:t> and/or </a:t>
            </a:r>
            <a:r>
              <a:rPr lang="en-US" b="1" dirty="0" smtClean="0"/>
              <a:t>mood. </a:t>
            </a:r>
            <a:r>
              <a:rPr lang="en-US" dirty="0" smtClean="0"/>
              <a:t>It is a recurring element that has symbolic significance.</a:t>
            </a:r>
          </a:p>
          <a:p>
            <a:pPr>
              <a:buNone/>
            </a:pPr>
            <a:endParaRPr lang="en-US" dirty="0" smtClean="0"/>
          </a:p>
          <a:p>
            <a:pPr>
              <a:buNone/>
            </a:pPr>
            <a:r>
              <a:rPr lang="en-US" dirty="0" smtClean="0"/>
              <a:t>It is a recurring image, idea or pattern that helps reveal the theme of the text.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a:t>
            </a:r>
            <a:endParaRPr lang="en-US" dirty="0"/>
          </a:p>
        </p:txBody>
      </p:sp>
      <p:sp>
        <p:nvSpPr>
          <p:cNvPr id="3" name="Content Placeholder 2"/>
          <p:cNvSpPr>
            <a:spLocks noGrp="1"/>
          </p:cNvSpPr>
          <p:nvPr>
            <p:ph sz="quarter" idx="1"/>
          </p:nvPr>
        </p:nvSpPr>
        <p:spPr/>
        <p:txBody>
          <a:bodyPr/>
          <a:lstStyle/>
          <a:p>
            <a:r>
              <a:rPr lang="en-US" sz="2800" u="sng" dirty="0"/>
              <a:t>Definition:</a:t>
            </a:r>
            <a:r>
              <a:rPr lang="en-US" sz="2800" dirty="0"/>
              <a:t> The base topic or focus of the literary piece. The underlying message about human nature that is universal.</a:t>
            </a:r>
          </a:p>
          <a:p>
            <a:r>
              <a:rPr lang="en-US" dirty="0" smtClean="0"/>
              <a:t>Example: in </a:t>
            </a:r>
            <a:r>
              <a:rPr lang="en-US" i="1" dirty="0" smtClean="0"/>
              <a:t>Taming of the Shrew</a:t>
            </a:r>
            <a:r>
              <a:rPr lang="en-US" dirty="0" smtClean="0"/>
              <a:t> one of the themes is that in relationships, partners tend to adapt to each other’s personalities.</a:t>
            </a:r>
          </a:p>
          <a:p>
            <a:endParaRPr lang="en-US" dirty="0"/>
          </a:p>
          <a:p>
            <a:endParaRPr lang="en-US" dirty="0"/>
          </a:p>
        </p:txBody>
      </p:sp>
      <p:pic>
        <p:nvPicPr>
          <p:cNvPr id="4" name="Picture 3" descr="shre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810000"/>
            <a:ext cx="2984500" cy="2247017"/>
          </a:xfrm>
          <a:prstGeom prst="rect">
            <a:avLst/>
          </a:prstGeom>
        </p:spPr>
      </p:pic>
    </p:spTree>
    <p:extLst>
      <p:ext uri="{BB962C8B-B14F-4D97-AF65-F5344CB8AC3E}">
        <p14:creationId xmlns:p14="http://schemas.microsoft.com/office/powerpoint/2010/main" val="41691865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a:t>
            </a:r>
            <a:endParaRPr lang="en-US" dirty="0"/>
          </a:p>
        </p:txBody>
      </p:sp>
      <p:sp>
        <p:nvSpPr>
          <p:cNvPr id="3" name="Content Placeholder 2"/>
          <p:cNvSpPr>
            <a:spLocks noGrp="1"/>
          </p:cNvSpPr>
          <p:nvPr>
            <p:ph sz="quarter" idx="1"/>
          </p:nvPr>
        </p:nvSpPr>
        <p:spPr/>
        <p:txBody>
          <a:bodyPr/>
          <a:lstStyle/>
          <a:p>
            <a:r>
              <a:rPr lang="en-US" dirty="0"/>
              <a:t>The writer’s attitude towards the subject that influences the expression of his ideas.</a:t>
            </a:r>
          </a:p>
          <a:p>
            <a:endParaRPr lang="en-US" dirty="0" smtClean="0"/>
          </a:p>
          <a:p>
            <a:pPr marL="0" indent="0">
              <a:buNone/>
            </a:pPr>
            <a:r>
              <a:rPr lang="en-US" dirty="0" smtClean="0"/>
              <a:t>Example:</a:t>
            </a:r>
          </a:p>
          <a:p>
            <a:pPr marL="0" indent="0">
              <a:buNone/>
            </a:pPr>
            <a:endParaRPr lang="en-US" dirty="0"/>
          </a:p>
          <a:p>
            <a:pPr marL="0" indent="0">
              <a:buNone/>
            </a:pPr>
            <a:r>
              <a:rPr lang="en-US" dirty="0" smtClean="0"/>
              <a:t>In Taming of the Shrew, the tone is mostly humorous and satirical.</a:t>
            </a:r>
            <a:endParaRPr lang="en-US" dirty="0"/>
          </a:p>
        </p:txBody>
      </p:sp>
    </p:spTree>
    <p:extLst>
      <p:ext uri="{BB962C8B-B14F-4D97-AF65-F5344CB8AC3E}">
        <p14:creationId xmlns:p14="http://schemas.microsoft.com/office/powerpoint/2010/main" val="14558181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a:t>
            </a:r>
            <a:endParaRPr lang="en-US" dirty="0"/>
          </a:p>
        </p:txBody>
      </p:sp>
      <p:sp>
        <p:nvSpPr>
          <p:cNvPr id="3" name="Content Placeholder 2"/>
          <p:cNvSpPr>
            <a:spLocks noGrp="1"/>
          </p:cNvSpPr>
          <p:nvPr>
            <p:ph sz="quarter" idx="1"/>
          </p:nvPr>
        </p:nvSpPr>
        <p:spPr/>
        <p:txBody>
          <a:bodyPr/>
          <a:lstStyle/>
          <a:p>
            <a:r>
              <a:rPr lang="en-US" dirty="0"/>
              <a:t>The mental and emotional disposition of the author towards the subject, which in turn lends a particular character or atmosphere to the </a:t>
            </a:r>
            <a:r>
              <a:rPr lang="en-US" dirty="0" smtClean="0"/>
              <a:t>work. It’s how </a:t>
            </a:r>
            <a:r>
              <a:rPr lang="en-US" dirty="0"/>
              <a:t>the author makes the reader </a:t>
            </a:r>
            <a:r>
              <a:rPr lang="en-US" dirty="0" smtClean="0"/>
              <a:t>feel.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3496503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Example:</a:t>
            </a:r>
          </a:p>
          <a:p>
            <a:pPr marL="0" indent="0">
              <a:buNone/>
            </a:pPr>
            <a:endParaRPr lang="en-US" dirty="0" smtClean="0"/>
          </a:p>
          <a:p>
            <a:pPr marL="0" indent="0">
              <a:buNone/>
            </a:pPr>
            <a:r>
              <a:rPr lang="en-US" dirty="0" smtClean="0"/>
              <a:t>In </a:t>
            </a:r>
            <a:r>
              <a:rPr lang="en-US" dirty="0"/>
              <a:t>Ray Bradbury’s “The Veldt,” the author creates a mood of uneasiness and oppressiveness through the use of figurative language and imagery.</a:t>
            </a:r>
          </a:p>
          <a:p>
            <a:endParaRPr lang="en-US" dirty="0" smtClean="0"/>
          </a:p>
          <a:p>
            <a:endParaRPr lang="en-US" dirty="0"/>
          </a:p>
          <a:p>
            <a:endParaRPr lang="en-US" dirty="0"/>
          </a:p>
        </p:txBody>
      </p:sp>
      <p:pic>
        <p:nvPicPr>
          <p:cNvPr id="4" name="Picture 3" descr="the veld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429000"/>
            <a:ext cx="4248796" cy="2349500"/>
          </a:xfrm>
          <a:prstGeom prst="rect">
            <a:avLst/>
          </a:prstGeom>
        </p:spPr>
      </p:pic>
    </p:spTree>
    <p:extLst>
      <p:ext uri="{BB962C8B-B14F-4D97-AF65-F5344CB8AC3E}">
        <p14:creationId xmlns:p14="http://schemas.microsoft.com/office/powerpoint/2010/main" val="18679769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sz="quarter" idx="1"/>
          </p:nvPr>
        </p:nvSpPr>
        <p:spPr/>
        <p:txBody>
          <a:bodyPr/>
          <a:lstStyle/>
          <a:p>
            <a:r>
              <a:rPr lang="en-US" dirty="0"/>
              <a:t>Words and phrases that create “mental images” for the reader. Imagery helps the reader to visualize and therein more realistically experience the author’s writings</a:t>
            </a:r>
          </a:p>
          <a:p>
            <a:endParaRPr lang="en-US" dirty="0" smtClean="0"/>
          </a:p>
          <a:p>
            <a:endParaRPr lang="en-US" dirty="0"/>
          </a:p>
        </p:txBody>
      </p:sp>
    </p:spTree>
    <p:extLst>
      <p:ext uri="{BB962C8B-B14F-4D97-AF65-F5344CB8AC3E}">
        <p14:creationId xmlns:p14="http://schemas.microsoft.com/office/powerpoint/2010/main" val="7400948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Literary devices are elements that an author uses to make his writing more descriptive, poetic, or plain interesting. These devices and the way an author uses them are part of the author’s </a:t>
            </a:r>
            <a:r>
              <a:rPr lang="en-US" b="1" dirty="0" smtClean="0"/>
              <a:t>style</a:t>
            </a:r>
          </a:p>
          <a:p>
            <a:r>
              <a:rPr lang="en-US" dirty="0" smtClean="0"/>
              <a:t>The definition of style is the </a:t>
            </a:r>
            <a:r>
              <a:rPr lang="en-US" dirty="0"/>
              <a:t>distinctive way in which a writer uses language, from how he/she puts sentences together to his/her choice of vocabulary and use of literary devices.</a:t>
            </a:r>
          </a:p>
          <a:p>
            <a:endParaRPr lang="en-US" dirty="0"/>
          </a:p>
        </p:txBody>
      </p:sp>
    </p:spTree>
    <p:extLst>
      <p:ext uri="{BB962C8B-B14F-4D97-AF65-F5344CB8AC3E}">
        <p14:creationId xmlns:p14="http://schemas.microsoft.com/office/powerpoint/2010/main" val="23467735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imagery:</a:t>
            </a:r>
            <a:endParaRPr lang="en-US" dirty="0"/>
          </a:p>
        </p:txBody>
      </p:sp>
      <p:sp>
        <p:nvSpPr>
          <p:cNvPr id="3" name="Content Placeholder 2"/>
          <p:cNvSpPr>
            <a:spLocks noGrp="1"/>
          </p:cNvSpPr>
          <p:nvPr>
            <p:ph sz="quarter" idx="1"/>
          </p:nvPr>
        </p:nvSpPr>
        <p:spPr/>
        <p:txBody>
          <a:bodyPr/>
          <a:lstStyle/>
          <a:p>
            <a:r>
              <a:rPr lang="en-US" dirty="0" smtClean="0"/>
              <a:t>“Her </a:t>
            </a:r>
            <a:r>
              <a:rPr lang="en-US" dirty="0"/>
              <a:t>face was the color of a dirty pillowcase, and the corners of her mouth glistened with wet, which inched like a glacier down the deep grooves enclosing her </a:t>
            </a:r>
            <a:r>
              <a:rPr lang="en-US" dirty="0" smtClean="0"/>
              <a:t>chin.”</a:t>
            </a:r>
          </a:p>
          <a:p>
            <a:pPr marL="0" indent="0">
              <a:buNone/>
            </a:pPr>
            <a:endParaRPr lang="en-US" i="1" dirty="0" smtClean="0"/>
          </a:p>
          <a:p>
            <a:pPr marL="0" indent="0">
              <a:buNone/>
            </a:pPr>
            <a:r>
              <a:rPr lang="en-US" i="1" dirty="0" smtClean="0"/>
              <a:t>To Kill a Mockingbird</a:t>
            </a:r>
            <a:r>
              <a:rPr lang="en-US" dirty="0" smtClean="0"/>
              <a:t>, 1960</a:t>
            </a:r>
          </a:p>
          <a:p>
            <a:pPr marL="0" indent="0">
              <a:buNone/>
            </a:pPr>
            <a:endParaRPr lang="en-US" dirty="0"/>
          </a:p>
          <a:p>
            <a:pPr marL="0" indent="0">
              <a:buNone/>
            </a:pPr>
            <a:endParaRPr lang="en-US" dirty="0" smtClean="0"/>
          </a:p>
          <a:p>
            <a:pPr marL="0" indent="0">
              <a:buNone/>
            </a:pPr>
            <a:endParaRPr lang="en-US" dirty="0"/>
          </a:p>
        </p:txBody>
      </p:sp>
      <p:pic>
        <p:nvPicPr>
          <p:cNvPr id="4" name="Picture 3" descr="old wom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429000"/>
            <a:ext cx="2832100" cy="2870200"/>
          </a:xfrm>
          <a:prstGeom prst="rect">
            <a:avLst/>
          </a:prstGeom>
        </p:spPr>
      </p:pic>
    </p:spTree>
    <p:extLst>
      <p:ext uri="{BB962C8B-B14F-4D97-AF65-F5344CB8AC3E}">
        <p14:creationId xmlns:p14="http://schemas.microsoft.com/office/powerpoint/2010/main" val="35317931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a:t>
            </a:r>
            <a:endParaRPr lang="en-US" dirty="0"/>
          </a:p>
        </p:txBody>
      </p:sp>
      <p:sp>
        <p:nvSpPr>
          <p:cNvPr id="3" name="Content Placeholder 2"/>
          <p:cNvSpPr>
            <a:spLocks noGrp="1"/>
          </p:cNvSpPr>
          <p:nvPr>
            <p:ph sz="quarter" idx="1"/>
          </p:nvPr>
        </p:nvSpPr>
        <p:spPr/>
        <p:txBody>
          <a:bodyPr/>
          <a:lstStyle/>
          <a:p>
            <a:r>
              <a:rPr lang="en-US" dirty="0"/>
              <a:t>The presentation in a work of literature of hints and clues that tip the reader off as to what is to come later in the work.</a:t>
            </a:r>
          </a:p>
          <a:p>
            <a:pPr marL="0" indent="0">
              <a:buNone/>
            </a:pPr>
            <a:endParaRPr lang="en-US" b="1" dirty="0" smtClean="0"/>
          </a:p>
        </p:txBody>
      </p:sp>
    </p:spTree>
    <p:extLst>
      <p:ext uri="{BB962C8B-B14F-4D97-AF65-F5344CB8AC3E}">
        <p14:creationId xmlns:p14="http://schemas.microsoft.com/office/powerpoint/2010/main" val="17190558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foreshadowing:</a:t>
            </a:r>
            <a:endParaRPr lang="en-US" dirty="0"/>
          </a:p>
        </p:txBody>
      </p:sp>
      <p:sp>
        <p:nvSpPr>
          <p:cNvPr id="3" name="Content Placeholder 2"/>
          <p:cNvSpPr>
            <a:spLocks noGrp="1"/>
          </p:cNvSpPr>
          <p:nvPr>
            <p:ph sz="quarter" idx="1"/>
          </p:nvPr>
        </p:nvSpPr>
        <p:spPr/>
        <p:txBody>
          <a:bodyPr/>
          <a:lstStyle/>
          <a:p>
            <a:pPr marL="0" indent="0">
              <a:buNone/>
            </a:pPr>
            <a:endParaRPr lang="en-US" dirty="0"/>
          </a:p>
          <a:p>
            <a:pPr marL="0" indent="0">
              <a:buNone/>
            </a:pPr>
            <a:r>
              <a:rPr lang="en-US" dirty="0"/>
              <a:t>In </a:t>
            </a:r>
            <a:r>
              <a:rPr lang="en-US" i="1" dirty="0"/>
              <a:t>To Kill a Mockingbird </a:t>
            </a:r>
            <a:r>
              <a:rPr lang="en-US" dirty="0"/>
              <a:t>the appearance of the “mad dog” foreshadows the “madness” that would overcome the small town of Mayberry.</a:t>
            </a:r>
          </a:p>
          <a:p>
            <a:pPr marL="0" indent="0">
              <a:buNone/>
            </a:pPr>
            <a:endParaRPr lang="en-US" dirty="0" smtClean="0"/>
          </a:p>
          <a:p>
            <a:pPr marL="0" indent="0">
              <a:buNone/>
            </a:pPr>
            <a:endParaRPr lang="en-US" dirty="0"/>
          </a:p>
          <a:p>
            <a:endParaRPr lang="en-US" dirty="0"/>
          </a:p>
        </p:txBody>
      </p:sp>
      <p:pic>
        <p:nvPicPr>
          <p:cNvPr id="5" name="Picture 4" descr="attic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505200"/>
            <a:ext cx="3175000" cy="2565400"/>
          </a:xfrm>
          <a:prstGeom prst="rect">
            <a:avLst/>
          </a:prstGeom>
        </p:spPr>
      </p:pic>
      <p:pic>
        <p:nvPicPr>
          <p:cNvPr id="6" name="Picture 5" descr="mad d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407" y="3657600"/>
            <a:ext cx="2255920" cy="2057400"/>
          </a:xfrm>
          <a:prstGeom prst="rect">
            <a:avLst/>
          </a:prstGeom>
        </p:spPr>
      </p:pic>
    </p:spTree>
    <p:extLst>
      <p:ext uri="{BB962C8B-B14F-4D97-AF65-F5344CB8AC3E}">
        <p14:creationId xmlns:p14="http://schemas.microsoft.com/office/powerpoint/2010/main" val="3479313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sz="quarter" idx="1"/>
          </p:nvPr>
        </p:nvSpPr>
        <p:spPr/>
        <p:txBody>
          <a:bodyPr/>
          <a:lstStyle/>
          <a:p>
            <a:r>
              <a:rPr lang="en-US" dirty="0"/>
              <a:t>An allusion is a figure of speech whereby the author refers to a subject matter such as a place, event, or literary work by way of a passing reference. It is up to the reader to make a connection to the subject being mentioned. </a:t>
            </a:r>
          </a:p>
          <a:p>
            <a:endParaRPr lang="en-US" dirty="0"/>
          </a:p>
          <a:p>
            <a:endParaRPr lang="en-US" dirty="0"/>
          </a:p>
        </p:txBody>
      </p:sp>
    </p:spTree>
    <p:extLst>
      <p:ext uri="{BB962C8B-B14F-4D97-AF65-F5344CB8AC3E}">
        <p14:creationId xmlns:p14="http://schemas.microsoft.com/office/powerpoint/2010/main" val="400947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allusion:</a:t>
            </a:r>
            <a:endParaRPr lang="en-US" dirty="0"/>
          </a:p>
        </p:txBody>
      </p:sp>
      <p:sp>
        <p:nvSpPr>
          <p:cNvPr id="3" name="Content Placeholder 2"/>
          <p:cNvSpPr>
            <a:spLocks noGrp="1"/>
          </p:cNvSpPr>
          <p:nvPr>
            <p:ph sz="quarter" idx="1"/>
          </p:nvPr>
        </p:nvSpPr>
        <p:spPr/>
        <p:txBody>
          <a:bodyPr/>
          <a:lstStyle/>
          <a:p>
            <a:pPr marL="0" lvl="0" indent="0" fontAlgn="base">
              <a:spcBef>
                <a:spcPct val="0"/>
              </a:spcBef>
              <a:spcAft>
                <a:spcPct val="0"/>
              </a:spcAft>
              <a:buClrTx/>
              <a:buSzTx/>
              <a:buNone/>
            </a:pPr>
            <a:endParaRPr lang="en-US" sz="2000" dirty="0">
              <a:latin typeface="Calibri" pitchFamily="34" charset="0"/>
              <a:ea typeface="Calibri" pitchFamily="34" charset="0"/>
              <a:cs typeface="Times New Roman" pitchFamily="18" charset="0"/>
            </a:endParaRPr>
          </a:p>
          <a:p>
            <a:pPr marL="0" lvl="0" indent="0" fontAlgn="base">
              <a:spcBef>
                <a:spcPct val="0"/>
              </a:spcBef>
              <a:spcAft>
                <a:spcPct val="0"/>
              </a:spcAft>
              <a:buClrTx/>
              <a:buSzTx/>
              <a:buNone/>
            </a:pPr>
            <a:r>
              <a:rPr lang="en-US" sz="2000" dirty="0">
                <a:latin typeface="Calibri" pitchFamily="34" charset="0"/>
                <a:ea typeface="Calibri" pitchFamily="34" charset="0"/>
                <a:cs typeface="Times New Roman" pitchFamily="18" charset="0"/>
              </a:rPr>
              <a:t>“.….he was the only man I ever heard of who was fired from the WPA for laziness.” </a:t>
            </a:r>
            <a:endParaRPr lang="en-US" sz="2000" dirty="0" smtClean="0">
              <a:latin typeface="Calibri" pitchFamily="34" charset="0"/>
              <a:ea typeface="Calibri" pitchFamily="34" charset="0"/>
              <a:cs typeface="Times New Roman" pitchFamily="18" charset="0"/>
            </a:endParaRPr>
          </a:p>
          <a:p>
            <a:pPr marL="0" lvl="0" indent="0" fontAlgn="base">
              <a:spcBef>
                <a:spcPct val="0"/>
              </a:spcBef>
              <a:spcAft>
                <a:spcPct val="0"/>
              </a:spcAft>
              <a:buClrTx/>
              <a:buSzTx/>
              <a:buNone/>
            </a:pPr>
            <a:endParaRPr lang="en-US" sz="2000" dirty="0">
              <a:latin typeface="Arial" pitchFamily="34" charset="0"/>
              <a:cs typeface="Arial" pitchFamily="34" charset="0"/>
            </a:endParaRPr>
          </a:p>
          <a:p>
            <a:pPr marL="0" lvl="0" indent="0" eaLnBrk="0" fontAlgn="base" hangingPunct="0">
              <a:spcBef>
                <a:spcPct val="0"/>
              </a:spcBef>
              <a:spcAft>
                <a:spcPct val="0"/>
              </a:spcAft>
              <a:buClrTx/>
              <a:buSzTx/>
              <a:buNone/>
            </a:pPr>
            <a:r>
              <a:rPr lang="en-US" sz="2000" dirty="0" smtClean="0">
                <a:latin typeface="Calibri" pitchFamily="34" charset="0"/>
                <a:ea typeface="Calibri" pitchFamily="34" charset="0"/>
                <a:cs typeface="Times New Roman" pitchFamily="18" charset="0"/>
              </a:rPr>
              <a:t>(To Kill a Mockingbird p</a:t>
            </a:r>
            <a:r>
              <a:rPr lang="en-US" sz="2000" dirty="0">
                <a:latin typeface="Calibri" pitchFamily="34" charset="0"/>
                <a:ea typeface="Calibri" pitchFamily="34" charset="0"/>
                <a:cs typeface="Times New Roman" pitchFamily="18" charset="0"/>
              </a:rPr>
              <a:t>. 248</a:t>
            </a:r>
            <a:r>
              <a:rPr lang="en-US" sz="2000" dirty="0" smtClean="0">
                <a:latin typeface="Calibri" pitchFamily="34" charset="0"/>
                <a:ea typeface="Calibri" pitchFamily="34" charset="0"/>
                <a:cs typeface="Times New Roman" pitchFamily="18" charset="0"/>
              </a:rPr>
              <a:t>)</a:t>
            </a:r>
          </a:p>
          <a:p>
            <a:pPr marL="0" lvl="0" indent="0" eaLnBrk="0" fontAlgn="base" hangingPunct="0">
              <a:spcBef>
                <a:spcPct val="0"/>
              </a:spcBef>
              <a:spcAft>
                <a:spcPct val="0"/>
              </a:spcAft>
              <a:buClrTx/>
              <a:buSzTx/>
              <a:buNone/>
            </a:pPr>
            <a:endParaRPr lang="en-US" sz="2000" dirty="0">
              <a:latin typeface="Arial" pitchFamily="34" charset="0"/>
              <a:cs typeface="Arial" pitchFamily="34" charset="0"/>
            </a:endParaRPr>
          </a:p>
          <a:p>
            <a:r>
              <a:rPr lang="en-US" sz="2000" b="1" dirty="0"/>
              <a:t>WPA</a:t>
            </a:r>
            <a:r>
              <a:rPr lang="en-US" sz="2000" dirty="0"/>
              <a:t>: During the Great Depression, when millions of Americans were out of work, the government instituted the Works Progress Administration (WPA) and employed over eight million people</a:t>
            </a:r>
          </a:p>
          <a:p>
            <a:endParaRPr lang="en-US" sz="2000" dirty="0"/>
          </a:p>
        </p:txBody>
      </p:sp>
      <p:pic>
        <p:nvPicPr>
          <p:cNvPr id="4" name="Picture 3" descr="C:\Users\Ana Knudsen\Desktop\WPA posters.jpg"/>
          <p:cNvPicPr>
            <a:picLocks noChangeAspect="1" noChangeArrowheads="1"/>
          </p:cNvPicPr>
          <p:nvPr/>
        </p:nvPicPr>
        <p:blipFill>
          <a:blip r:embed="rId2" cstate="print"/>
          <a:srcRect/>
          <a:stretch>
            <a:fillRect/>
          </a:stretch>
        </p:blipFill>
        <p:spPr bwMode="auto">
          <a:xfrm>
            <a:off x="6705600" y="4191000"/>
            <a:ext cx="1905000" cy="2428875"/>
          </a:xfrm>
          <a:prstGeom prst="rect">
            <a:avLst/>
          </a:prstGeom>
          <a:noFill/>
        </p:spPr>
      </p:pic>
    </p:spTree>
    <p:extLst>
      <p:ext uri="{BB962C8B-B14F-4D97-AF65-F5344CB8AC3E}">
        <p14:creationId xmlns:p14="http://schemas.microsoft.com/office/powerpoint/2010/main" val="2976205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sz="quarter" idx="1"/>
          </p:nvPr>
        </p:nvSpPr>
        <p:spPr/>
        <p:txBody>
          <a:bodyPr/>
          <a:lstStyle/>
          <a:p>
            <a:pPr>
              <a:buNone/>
            </a:pPr>
            <a:r>
              <a:rPr lang="en-US" dirty="0"/>
              <a:t>There are three types of irony:</a:t>
            </a:r>
          </a:p>
          <a:p>
            <a:pPr>
              <a:buNone/>
            </a:pPr>
            <a:r>
              <a:rPr lang="en-US" dirty="0">
                <a:solidFill>
                  <a:srgbClr val="FF0000"/>
                </a:solidFill>
              </a:rPr>
              <a:t>Verbal irony:</a:t>
            </a:r>
          </a:p>
          <a:p>
            <a:pPr>
              <a:buNone/>
            </a:pPr>
            <a:r>
              <a:rPr lang="en-US" dirty="0"/>
              <a:t>An attitude or expression that is opposite of what is said</a:t>
            </a:r>
          </a:p>
          <a:p>
            <a:pPr>
              <a:buNone/>
            </a:pPr>
            <a:r>
              <a:rPr lang="en-US" dirty="0">
                <a:solidFill>
                  <a:srgbClr val="FF0000"/>
                </a:solidFill>
              </a:rPr>
              <a:t>Example:</a:t>
            </a:r>
          </a:p>
          <a:p>
            <a:pPr>
              <a:buNone/>
            </a:pPr>
            <a:r>
              <a:rPr lang="en-US" dirty="0" smtClean="0"/>
              <a:t>A </a:t>
            </a:r>
            <a:r>
              <a:rPr lang="en-US" dirty="0"/>
              <a:t>character gets into a car crash and is congratulated for his “great driving skills”</a:t>
            </a:r>
          </a:p>
          <a:p>
            <a:pPr>
              <a:buNone/>
            </a:pPr>
            <a:endParaRPr lang="en-US" dirty="0"/>
          </a:p>
          <a:p>
            <a:pPr marL="0" indent="0">
              <a:buNone/>
            </a:pPr>
            <a:endParaRPr lang="en-US" dirty="0"/>
          </a:p>
        </p:txBody>
      </p:sp>
      <p:pic>
        <p:nvPicPr>
          <p:cNvPr id="4" name="Picture 4" descr="C:\Users\Ana Knudsen\Desktop\fender bender.png"/>
          <p:cNvPicPr>
            <a:picLocks noChangeAspect="1" noChangeArrowheads="1"/>
          </p:cNvPicPr>
          <p:nvPr/>
        </p:nvPicPr>
        <p:blipFill>
          <a:blip r:embed="rId2" cstate="print"/>
          <a:srcRect/>
          <a:stretch>
            <a:fillRect/>
          </a:stretch>
        </p:blipFill>
        <p:spPr bwMode="auto">
          <a:xfrm>
            <a:off x="5410200" y="4267200"/>
            <a:ext cx="2505075" cy="1828800"/>
          </a:xfrm>
          <a:prstGeom prst="rect">
            <a:avLst/>
          </a:prstGeom>
          <a:noFill/>
        </p:spPr>
      </p:pic>
    </p:spTree>
    <p:extLst>
      <p:ext uri="{BB962C8B-B14F-4D97-AF65-F5344CB8AC3E}">
        <p14:creationId xmlns:p14="http://schemas.microsoft.com/office/powerpoint/2010/main" val="42462204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irony:</a:t>
            </a:r>
            <a:endParaRPr lang="en-US" dirty="0"/>
          </a:p>
        </p:txBody>
      </p:sp>
      <p:sp>
        <p:nvSpPr>
          <p:cNvPr id="3" name="Content Placeholder 2"/>
          <p:cNvSpPr>
            <a:spLocks noGrp="1"/>
          </p:cNvSpPr>
          <p:nvPr>
            <p:ph sz="quarter" idx="1"/>
          </p:nvPr>
        </p:nvSpPr>
        <p:spPr/>
        <p:txBody>
          <a:bodyPr/>
          <a:lstStyle/>
          <a:p>
            <a:r>
              <a:rPr lang="en-US" dirty="0"/>
              <a:t>When a situation or event ends the opposite of what is expected</a:t>
            </a:r>
          </a:p>
          <a:p>
            <a:r>
              <a:rPr lang="en-US" dirty="0">
                <a:solidFill>
                  <a:srgbClr val="FF0000"/>
                </a:solidFill>
              </a:rPr>
              <a:t>Example:</a:t>
            </a:r>
          </a:p>
          <a:p>
            <a:pPr>
              <a:buNone/>
            </a:pPr>
            <a:r>
              <a:rPr lang="en-US" dirty="0"/>
              <a:t>When a lifeguard is saved from drowning</a:t>
            </a:r>
          </a:p>
          <a:p>
            <a:endParaRPr lang="en-US" dirty="0"/>
          </a:p>
        </p:txBody>
      </p:sp>
      <p:pic>
        <p:nvPicPr>
          <p:cNvPr id="4" name="Picture 4" descr="C:\Users\Ana Knudsen\Desktop\Lifegaurd drowning.jpg"/>
          <p:cNvPicPr>
            <a:picLocks noChangeAspect="1" noChangeArrowheads="1"/>
          </p:cNvPicPr>
          <p:nvPr/>
        </p:nvPicPr>
        <p:blipFill>
          <a:blip r:embed="rId2" cstate="print"/>
          <a:srcRect/>
          <a:stretch>
            <a:fillRect/>
          </a:stretch>
        </p:blipFill>
        <p:spPr bwMode="auto">
          <a:xfrm>
            <a:off x="6400800" y="2667000"/>
            <a:ext cx="2028306" cy="3048000"/>
          </a:xfrm>
          <a:prstGeom prst="rect">
            <a:avLst/>
          </a:prstGeom>
          <a:noFill/>
        </p:spPr>
      </p:pic>
    </p:spTree>
    <p:extLst>
      <p:ext uri="{BB962C8B-B14F-4D97-AF65-F5344CB8AC3E}">
        <p14:creationId xmlns:p14="http://schemas.microsoft.com/office/powerpoint/2010/main" val="20503013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Irony:</a:t>
            </a:r>
            <a:endParaRPr lang="en-US" dirty="0"/>
          </a:p>
        </p:txBody>
      </p:sp>
      <p:sp>
        <p:nvSpPr>
          <p:cNvPr id="3" name="Content Placeholder 2"/>
          <p:cNvSpPr>
            <a:spLocks noGrp="1"/>
          </p:cNvSpPr>
          <p:nvPr>
            <p:ph sz="quarter" idx="1"/>
          </p:nvPr>
        </p:nvSpPr>
        <p:spPr/>
        <p:txBody>
          <a:bodyPr/>
          <a:lstStyle/>
          <a:p>
            <a:pPr>
              <a:buNone/>
            </a:pPr>
            <a:r>
              <a:rPr lang="en-US" dirty="0"/>
              <a:t>When the audience knows something that the characters do not.</a:t>
            </a:r>
          </a:p>
          <a:p>
            <a:r>
              <a:rPr lang="en-US" dirty="0"/>
              <a:t>Example:</a:t>
            </a:r>
          </a:p>
          <a:p>
            <a:r>
              <a:rPr lang="en-US" dirty="0"/>
              <a:t>Horror movies are notorious for using dramatic irony. The audience knows that the murderer is behind the door or around the corner even when the victim does not.</a:t>
            </a:r>
          </a:p>
          <a:p>
            <a:endParaRPr lang="en-US" dirty="0"/>
          </a:p>
        </p:txBody>
      </p:sp>
      <p:pic>
        <p:nvPicPr>
          <p:cNvPr id="4" name="Picture 3" descr="C:\Users\Ana Knudsen\Desktop\dramatic.jpg"/>
          <p:cNvPicPr>
            <a:picLocks noChangeAspect="1" noChangeArrowheads="1"/>
          </p:cNvPicPr>
          <p:nvPr/>
        </p:nvPicPr>
        <p:blipFill>
          <a:blip r:embed="rId2" cstate="print"/>
          <a:srcRect/>
          <a:stretch>
            <a:fillRect/>
          </a:stretch>
        </p:blipFill>
        <p:spPr bwMode="auto">
          <a:xfrm>
            <a:off x="5181600" y="4114800"/>
            <a:ext cx="3376247" cy="2438400"/>
          </a:xfrm>
          <a:prstGeom prst="rect">
            <a:avLst/>
          </a:prstGeom>
          <a:noFill/>
        </p:spPr>
      </p:pic>
    </p:spTree>
    <p:extLst>
      <p:ext uri="{BB962C8B-B14F-4D97-AF65-F5344CB8AC3E}">
        <p14:creationId xmlns:p14="http://schemas.microsoft.com/office/powerpoint/2010/main" val="22191020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Example of style:</a:t>
            </a:r>
          </a:p>
          <a:p>
            <a:endParaRPr lang="en-US" dirty="0"/>
          </a:p>
          <a:p>
            <a:r>
              <a:rPr lang="en-US" dirty="0"/>
              <a:t>Shakespeare wrote in a style with a specific meter and rhythm called iambic </a:t>
            </a:r>
            <a:r>
              <a:rPr lang="en-US" dirty="0" smtClean="0"/>
              <a:t>pentameter. Readers </a:t>
            </a:r>
            <a:r>
              <a:rPr lang="en-US" dirty="0"/>
              <a:t>sometimes have difficulty understanding his unique style of writing</a:t>
            </a:r>
          </a:p>
        </p:txBody>
      </p:sp>
      <p:pic>
        <p:nvPicPr>
          <p:cNvPr id="4" name="Picture 3"/>
          <p:cNvPicPr>
            <a:picLocks noChangeAspect="1"/>
          </p:cNvPicPr>
          <p:nvPr/>
        </p:nvPicPr>
        <p:blipFill>
          <a:blip r:embed="rId2"/>
          <a:stretch>
            <a:fillRect/>
          </a:stretch>
        </p:blipFill>
        <p:spPr>
          <a:xfrm>
            <a:off x="6705600" y="3733800"/>
            <a:ext cx="1828800" cy="2468880"/>
          </a:xfrm>
          <a:prstGeom prst="rect">
            <a:avLst/>
          </a:prstGeom>
        </p:spPr>
      </p:pic>
    </p:spTree>
    <p:extLst>
      <p:ext uri="{BB962C8B-B14F-4D97-AF65-F5344CB8AC3E}">
        <p14:creationId xmlns:p14="http://schemas.microsoft.com/office/powerpoint/2010/main" val="33432648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Figurative Language</a:t>
            </a:r>
            <a:endParaRPr lang="en-US" dirty="0"/>
          </a:p>
        </p:txBody>
      </p:sp>
      <p:sp>
        <p:nvSpPr>
          <p:cNvPr id="3" name="Content Placeholder 2"/>
          <p:cNvSpPr>
            <a:spLocks noGrp="1"/>
          </p:cNvSpPr>
          <p:nvPr>
            <p:ph sz="quarter" idx="1"/>
          </p:nvPr>
        </p:nvSpPr>
        <p:spPr/>
        <p:txBody>
          <a:bodyPr/>
          <a:lstStyle/>
          <a:p>
            <a:r>
              <a:rPr lang="en-US" dirty="0" smtClean="0"/>
              <a:t>Expressing </a:t>
            </a:r>
            <a:r>
              <a:rPr lang="en-US" dirty="0"/>
              <a:t>ideas indirectly; language used in a special way to create a special effect made up of words                                                                    </a:t>
            </a:r>
            <a:r>
              <a:rPr lang="en-US" dirty="0" smtClean="0"/>
              <a:t>and </a:t>
            </a:r>
            <a:r>
              <a:rPr lang="en-US" dirty="0"/>
              <a:t>phrases which don’t mean what they first appear to </a:t>
            </a:r>
            <a:r>
              <a:rPr lang="en-US" dirty="0" smtClean="0"/>
              <a:t>mean.</a:t>
            </a:r>
          </a:p>
          <a:p>
            <a:endParaRPr lang="en-US" dirty="0"/>
          </a:p>
          <a:p>
            <a:r>
              <a:rPr lang="en-US" dirty="0" smtClean="0"/>
              <a:t>Figurative language includes metaphor, simile, personification and hyperbole</a:t>
            </a:r>
            <a:endParaRPr lang="en-US" dirty="0"/>
          </a:p>
        </p:txBody>
      </p:sp>
    </p:spTree>
    <p:extLst>
      <p:ext uri="{BB962C8B-B14F-4D97-AF65-F5344CB8AC3E}">
        <p14:creationId xmlns:p14="http://schemas.microsoft.com/office/powerpoint/2010/main" val="3343485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a:t>
            </a:r>
            <a:endParaRPr lang="en-US" dirty="0"/>
          </a:p>
        </p:txBody>
      </p:sp>
      <p:sp>
        <p:nvSpPr>
          <p:cNvPr id="3" name="Content Placeholder 2"/>
          <p:cNvSpPr>
            <a:spLocks noGrp="1"/>
          </p:cNvSpPr>
          <p:nvPr>
            <p:ph sz="quarter" idx="1"/>
          </p:nvPr>
        </p:nvSpPr>
        <p:spPr/>
        <p:txBody>
          <a:bodyPr/>
          <a:lstStyle/>
          <a:p>
            <a:r>
              <a:rPr lang="en-US" sz="2800" u="sng" dirty="0"/>
              <a:t>Definition:</a:t>
            </a:r>
            <a:r>
              <a:rPr lang="en-US" sz="2800" dirty="0"/>
              <a:t> A comparison between two things that are basically dissimilar in which one thing becomes another.</a:t>
            </a:r>
          </a:p>
          <a:p>
            <a:endParaRPr lang="en-US" dirty="0" smtClean="0"/>
          </a:p>
          <a:p>
            <a:r>
              <a:rPr lang="en-US" sz="2800" u="sng" dirty="0"/>
              <a:t>Example:</a:t>
            </a:r>
            <a:r>
              <a:rPr lang="en-US" sz="2800" dirty="0"/>
              <a:t> “My mother’s hair </a:t>
            </a:r>
            <a:r>
              <a:rPr lang="en-US" sz="2800" i="1" dirty="0"/>
              <a:t>is</a:t>
            </a:r>
            <a:r>
              <a:rPr lang="en-US" sz="2800" dirty="0"/>
              <a:t> the warm smell of bread after you bake it.”</a:t>
            </a:r>
          </a:p>
          <a:p>
            <a:endParaRPr lang="en-US" dirty="0"/>
          </a:p>
        </p:txBody>
      </p:sp>
      <p:pic>
        <p:nvPicPr>
          <p:cNvPr id="4" name="Picture 3" descr="AA02625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4038600"/>
            <a:ext cx="3121256" cy="1966026"/>
          </a:xfrm>
          <a:prstGeom prst="rect">
            <a:avLst/>
          </a:prstGeom>
        </p:spPr>
      </p:pic>
    </p:spTree>
    <p:extLst>
      <p:ext uri="{BB962C8B-B14F-4D97-AF65-F5344CB8AC3E}">
        <p14:creationId xmlns:p14="http://schemas.microsoft.com/office/powerpoint/2010/main" val="111347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Simile</a:t>
            </a:r>
            <a:endParaRPr lang="en-US" dirty="0"/>
          </a:p>
        </p:txBody>
      </p:sp>
      <p:sp>
        <p:nvSpPr>
          <p:cNvPr id="3" name="Content Placeholder 2"/>
          <p:cNvSpPr>
            <a:spLocks noGrp="1"/>
          </p:cNvSpPr>
          <p:nvPr>
            <p:ph sz="quarter" idx="1"/>
          </p:nvPr>
        </p:nvSpPr>
        <p:spPr/>
        <p:txBody>
          <a:bodyPr/>
          <a:lstStyle/>
          <a:p>
            <a:r>
              <a:rPr lang="en-US" sz="2800" u="sng" dirty="0"/>
              <a:t>Definition:</a:t>
            </a:r>
            <a:r>
              <a:rPr lang="en-US" sz="2800" dirty="0"/>
              <a:t> Comparison of two things that are basically dissimilar in using “like” or “as” to make the </a:t>
            </a:r>
            <a:r>
              <a:rPr lang="en-US" sz="2800" dirty="0" smtClean="0"/>
              <a:t>comparison</a:t>
            </a:r>
          </a:p>
          <a:p>
            <a:endParaRPr lang="en-US" sz="2800" dirty="0"/>
          </a:p>
          <a:p>
            <a:r>
              <a:rPr lang="en-US" sz="2800" u="sng" dirty="0"/>
              <a:t>Example:</a:t>
            </a:r>
            <a:r>
              <a:rPr lang="en-US" sz="2800" dirty="0"/>
              <a:t> </a:t>
            </a:r>
            <a:r>
              <a:rPr lang="en-US" sz="2800" dirty="0" smtClean="0"/>
              <a:t>“Justin </a:t>
            </a:r>
            <a:r>
              <a:rPr lang="en-US" sz="2800" dirty="0" err="1" smtClean="0"/>
              <a:t>Bieber’s</a:t>
            </a:r>
            <a:r>
              <a:rPr lang="en-US" sz="2800" dirty="0" smtClean="0"/>
              <a:t> </a:t>
            </a:r>
            <a:r>
              <a:rPr lang="en-US" sz="2800" dirty="0"/>
              <a:t>hair is </a:t>
            </a:r>
            <a:r>
              <a:rPr lang="en-US" sz="2800" i="1" dirty="0"/>
              <a:t>like</a:t>
            </a:r>
            <a:r>
              <a:rPr lang="en-US" sz="2800" dirty="0"/>
              <a:t> a broom.</a:t>
            </a:r>
            <a:r>
              <a:rPr lang="en-US" sz="2800" dirty="0" smtClean="0"/>
              <a:t>”</a:t>
            </a:r>
          </a:p>
          <a:p>
            <a:endParaRPr lang="en-US" sz="2800" dirty="0" smtClean="0"/>
          </a:p>
          <a:p>
            <a:endParaRPr lang="en-US" sz="2800" dirty="0"/>
          </a:p>
          <a:p>
            <a:endParaRPr lang="en-US" dirty="0"/>
          </a:p>
        </p:txBody>
      </p:sp>
      <p:pic>
        <p:nvPicPr>
          <p:cNvPr id="4" name="Picture 3"/>
          <p:cNvPicPr>
            <a:picLocks noChangeAspect="1"/>
          </p:cNvPicPr>
          <p:nvPr/>
        </p:nvPicPr>
        <p:blipFill>
          <a:blip r:embed="rId2"/>
          <a:stretch>
            <a:fillRect/>
          </a:stretch>
        </p:blipFill>
        <p:spPr>
          <a:xfrm>
            <a:off x="1371600" y="3810000"/>
            <a:ext cx="2611934" cy="2743200"/>
          </a:xfrm>
          <a:prstGeom prst="rect">
            <a:avLst/>
          </a:prstGeom>
        </p:spPr>
      </p:pic>
      <p:pic>
        <p:nvPicPr>
          <p:cNvPr id="5" name="Picture 4" descr="J bieber b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657600"/>
            <a:ext cx="3568700" cy="2273300"/>
          </a:xfrm>
          <a:prstGeom prst="rect">
            <a:avLst/>
          </a:prstGeom>
        </p:spPr>
      </p:pic>
    </p:spTree>
    <p:extLst>
      <p:ext uri="{BB962C8B-B14F-4D97-AF65-F5344CB8AC3E}">
        <p14:creationId xmlns:p14="http://schemas.microsoft.com/office/powerpoint/2010/main" val="26113692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Personification</a:t>
            </a:r>
            <a:endParaRPr lang="en-US" dirty="0"/>
          </a:p>
        </p:txBody>
      </p:sp>
      <p:sp>
        <p:nvSpPr>
          <p:cNvPr id="3" name="Content Placeholder 2"/>
          <p:cNvSpPr>
            <a:spLocks noGrp="1"/>
          </p:cNvSpPr>
          <p:nvPr>
            <p:ph sz="quarter" idx="1"/>
          </p:nvPr>
        </p:nvSpPr>
        <p:spPr/>
        <p:txBody>
          <a:bodyPr/>
          <a:lstStyle/>
          <a:p>
            <a:r>
              <a:rPr lang="en-US" sz="2800" u="sng" dirty="0"/>
              <a:t>Definition: </a:t>
            </a:r>
            <a:r>
              <a:rPr lang="en-US" sz="2800" dirty="0"/>
              <a:t>The act of giving human qualities to something that is not human.</a:t>
            </a:r>
          </a:p>
          <a:p>
            <a:pPr marL="0" indent="0">
              <a:buNone/>
            </a:pPr>
            <a:r>
              <a:rPr lang="en-US" dirty="0" smtClean="0"/>
              <a:t>Example:</a:t>
            </a:r>
          </a:p>
          <a:p>
            <a:pPr marL="0" indent="0">
              <a:buNone/>
            </a:pPr>
            <a:r>
              <a:rPr lang="en-US" dirty="0" smtClean="0"/>
              <a:t>The wind wailed in rising crescendo </a:t>
            </a:r>
          </a:p>
          <a:p>
            <a:pPr marL="0" indent="0">
              <a:buNone/>
            </a:pPr>
            <a:endParaRPr lang="en-US" dirty="0" smtClean="0"/>
          </a:p>
          <a:p>
            <a:endParaRPr lang="en-US" dirty="0"/>
          </a:p>
          <a:p>
            <a:endParaRPr lang="en-US" dirty="0"/>
          </a:p>
        </p:txBody>
      </p:sp>
      <p:pic>
        <p:nvPicPr>
          <p:cNvPr id="4" name="Picture 3" descr="w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743200"/>
            <a:ext cx="2286000" cy="3048000"/>
          </a:xfrm>
          <a:prstGeom prst="rect">
            <a:avLst/>
          </a:prstGeom>
        </p:spPr>
      </p:pic>
      <p:pic>
        <p:nvPicPr>
          <p:cNvPr id="5" name="Picture 4" descr="wind wai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657600"/>
            <a:ext cx="3505200" cy="2336800"/>
          </a:xfrm>
          <a:prstGeom prst="rect">
            <a:avLst/>
          </a:prstGeom>
        </p:spPr>
      </p:pic>
    </p:spTree>
    <p:extLst>
      <p:ext uri="{BB962C8B-B14F-4D97-AF65-F5344CB8AC3E}">
        <p14:creationId xmlns:p14="http://schemas.microsoft.com/office/powerpoint/2010/main" val="7806550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Hyperbole</a:t>
            </a:r>
            <a:endParaRPr lang="en-US" dirty="0"/>
          </a:p>
        </p:txBody>
      </p:sp>
      <p:sp>
        <p:nvSpPr>
          <p:cNvPr id="3" name="Content Placeholder 2"/>
          <p:cNvSpPr>
            <a:spLocks noGrp="1"/>
          </p:cNvSpPr>
          <p:nvPr>
            <p:ph sz="quarter" idx="1"/>
          </p:nvPr>
        </p:nvSpPr>
        <p:spPr/>
        <p:txBody>
          <a:bodyPr/>
          <a:lstStyle/>
          <a:p>
            <a:pPr marL="0" indent="0">
              <a:buNone/>
            </a:pPr>
            <a:endParaRPr lang="en-US" dirty="0"/>
          </a:p>
          <a:p>
            <a:r>
              <a:rPr lang="en-US" dirty="0"/>
              <a:t>A ridiculous exaggeration that is not intended to be taken literally.</a:t>
            </a:r>
          </a:p>
          <a:p>
            <a:pPr marL="0" indent="0">
              <a:buNone/>
            </a:pPr>
            <a:endParaRPr lang="en-US" dirty="0" smtClean="0"/>
          </a:p>
          <a:p>
            <a:pPr marL="0" indent="0">
              <a:buNone/>
            </a:pPr>
            <a:endParaRPr lang="en-US"/>
          </a:p>
          <a:p>
            <a:pPr marL="0" indent="0">
              <a:buNone/>
            </a:pPr>
            <a:r>
              <a:rPr lang="en-US" smtClean="0"/>
              <a:t>Example</a:t>
            </a:r>
            <a:r>
              <a:rPr lang="en-US" dirty="0" smtClean="0"/>
              <a:t>:</a:t>
            </a:r>
          </a:p>
          <a:p>
            <a:r>
              <a:rPr lang="en-US" dirty="0" smtClean="0"/>
              <a:t>He was older than the hills</a:t>
            </a:r>
          </a:p>
          <a:p>
            <a:endParaRPr lang="en-US" dirty="0"/>
          </a:p>
        </p:txBody>
      </p:sp>
      <p:sp>
        <p:nvSpPr>
          <p:cNvPr id="4" name="Rectangle 3"/>
          <p:cNvSpPr/>
          <p:nvPr/>
        </p:nvSpPr>
        <p:spPr>
          <a:xfrm>
            <a:off x="10053638" y="3422819"/>
            <a:ext cx="2286000" cy="1015663"/>
          </a:xfrm>
          <a:prstGeom prst="rect">
            <a:avLst/>
          </a:prstGeom>
        </p:spPr>
        <p:txBody>
          <a:bodyPr>
            <a:spAutoFit/>
          </a:bodyPr>
          <a:lstStyle/>
          <a:p>
            <a:r>
              <a:rPr lang="en-US" sz="1200" dirty="0">
                <a:latin typeface="Cambria"/>
                <a:ea typeface="Times New Roman"/>
                <a:cs typeface="Times New Roman"/>
              </a:rPr>
              <a:t>Hyperbole</a:t>
            </a:r>
            <a:endParaRPr lang="en-US" sz="1200" dirty="0">
              <a:latin typeface="Cambria"/>
              <a:ea typeface="ＭＳ 明朝"/>
              <a:cs typeface="Times New Roman"/>
            </a:endParaRPr>
          </a:p>
          <a:p>
            <a:r>
              <a:rPr lang="en-US" sz="1200" dirty="0">
                <a:latin typeface="Cambria"/>
                <a:ea typeface="Times New Roman"/>
                <a:cs typeface="Times New Roman"/>
              </a:rPr>
              <a:t> </a:t>
            </a:r>
            <a:endParaRPr lang="en-US" sz="1200" dirty="0">
              <a:latin typeface="Cambria"/>
              <a:ea typeface="ＭＳ 明朝"/>
              <a:cs typeface="Times New Roman"/>
            </a:endParaRPr>
          </a:p>
          <a:p>
            <a:r>
              <a:rPr lang="en-US" sz="1200" dirty="0">
                <a:latin typeface="Cambria"/>
                <a:ea typeface="Times New Roman"/>
                <a:cs typeface="Times New Roman"/>
              </a:rPr>
              <a:t>A ridiculous exaggeration that is not intended to be taken literally.</a:t>
            </a:r>
            <a:endParaRPr lang="en-US" sz="1200" dirty="0">
              <a:effectLst/>
              <a:latin typeface="Cambria"/>
              <a:ea typeface="ＭＳ 明朝"/>
              <a:cs typeface="Times New Roman"/>
            </a:endParaRPr>
          </a:p>
        </p:txBody>
      </p:sp>
      <p:pic>
        <p:nvPicPr>
          <p:cNvPr id="5" name="Picture 4" descr="older than the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971800"/>
            <a:ext cx="2625516" cy="3505200"/>
          </a:xfrm>
          <a:prstGeom prst="rect">
            <a:avLst/>
          </a:prstGeom>
        </p:spPr>
      </p:pic>
    </p:spTree>
    <p:extLst>
      <p:ext uri="{BB962C8B-B14F-4D97-AF65-F5344CB8AC3E}">
        <p14:creationId xmlns:p14="http://schemas.microsoft.com/office/powerpoint/2010/main" val="23092389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symbol </a:t>
            </a:r>
            <a:endParaRPr lang="en-US" dirty="0"/>
          </a:p>
        </p:txBody>
      </p:sp>
      <p:sp>
        <p:nvSpPr>
          <p:cNvPr id="3" name="Content Placeholder 2"/>
          <p:cNvSpPr>
            <a:spLocks noGrp="1"/>
          </p:cNvSpPr>
          <p:nvPr>
            <p:ph sz="quarter" idx="1"/>
          </p:nvPr>
        </p:nvSpPr>
        <p:spPr/>
        <p:txBody>
          <a:bodyPr/>
          <a:lstStyle/>
          <a:p>
            <a:r>
              <a:rPr lang="en-US" dirty="0" smtClean="0"/>
              <a:t>A symbol is anything in a piece of literature that represents something else.</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348</TotalTime>
  <Words>909</Words>
  <Application>Microsoft Macintosh PowerPoint</Application>
  <PresentationFormat>On-screen Show (4:3)</PresentationFormat>
  <Paragraphs>104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 Literary Devices</vt:lpstr>
      <vt:lpstr>PowerPoint Presentation</vt:lpstr>
      <vt:lpstr>PowerPoint Presentation</vt:lpstr>
      <vt:lpstr>Figurative Language</vt:lpstr>
      <vt:lpstr>Metaphor</vt:lpstr>
      <vt:lpstr>Simile</vt:lpstr>
      <vt:lpstr>Personification</vt:lpstr>
      <vt:lpstr>Hyperbole</vt:lpstr>
      <vt:lpstr>symbol </vt:lpstr>
      <vt:lpstr>         In literature, an object may represent something related to the theme. For example, in a love story, a web may signify entanglement. </vt:lpstr>
      <vt:lpstr>motif</vt:lpstr>
      <vt:lpstr>   For example, the motif of fragmentation (of a family, for instance) could come from several symbols that appear in a book:  shattered glass an unfaithful spouse </vt:lpstr>
      <vt:lpstr>A theme related to loneliness and lost love may be revealed by imagery such as a desert, an empty house, blank walls, a single barren tree. These recurring images are motifs.</vt:lpstr>
      <vt:lpstr>PowerPoint Presentation</vt:lpstr>
      <vt:lpstr>Theme</vt:lpstr>
      <vt:lpstr>Tone</vt:lpstr>
      <vt:lpstr>Mood</vt:lpstr>
      <vt:lpstr>PowerPoint Presentation</vt:lpstr>
      <vt:lpstr>Imagery</vt:lpstr>
      <vt:lpstr>Example of imagery:</vt:lpstr>
      <vt:lpstr>Foreshadowing</vt:lpstr>
      <vt:lpstr>Example of foreshadowing:</vt:lpstr>
      <vt:lpstr>Allusion</vt:lpstr>
      <vt:lpstr>Example of allusion:</vt:lpstr>
      <vt:lpstr>Irony</vt:lpstr>
      <vt:lpstr>Situational irony:</vt:lpstr>
      <vt:lpstr>Dramatic Irony:</vt:lpstr>
    </vt:vector>
  </TitlesOfParts>
  <Company>Chula Vista Elementary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Study from “President Cleveland, Where Are You?</dc:title>
  <dc:creator>Ana.Knudsen</dc:creator>
  <cp:lastModifiedBy>Microsoft Office User</cp:lastModifiedBy>
  <cp:revision>36</cp:revision>
  <dcterms:created xsi:type="dcterms:W3CDTF">2011-03-10T01:14:56Z</dcterms:created>
  <dcterms:modified xsi:type="dcterms:W3CDTF">2013-12-27T21:34:12Z</dcterms:modified>
</cp:coreProperties>
</file>