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November 30,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November 30, 2012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Hold your horses!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Cite your sources!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6764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Format for works cited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Format: </a:t>
            </a:r>
          </a:p>
          <a:p>
            <a:pPr marL="68580" indent="0">
              <a:buNone/>
            </a:pPr>
            <a:r>
              <a:rPr lang="en-US" dirty="0" err="1"/>
              <a:t>Lastname</a:t>
            </a:r>
            <a:r>
              <a:rPr lang="en-US" dirty="0"/>
              <a:t>, </a:t>
            </a:r>
            <a:r>
              <a:rPr lang="en-US" dirty="0" err="1"/>
              <a:t>Firstname</a:t>
            </a:r>
            <a:r>
              <a:rPr lang="en-US" dirty="0"/>
              <a:t>. </a:t>
            </a:r>
            <a:r>
              <a:rPr lang="en-US" i="1" dirty="0"/>
              <a:t>Title of Book</a:t>
            </a:r>
            <a:r>
              <a:rPr lang="en-US" dirty="0"/>
              <a:t>. City of Publication: Publisher, Year </a:t>
            </a:r>
            <a:r>
              <a:rPr lang="en-US" dirty="0" smtClean="0"/>
              <a:t>of</a:t>
            </a:r>
          </a:p>
          <a:p>
            <a:pPr marL="68580" indent="0">
              <a:buNone/>
            </a:pPr>
            <a:r>
              <a:rPr lang="en-US" dirty="0" smtClean="0"/>
              <a:t> 	Publication</a:t>
            </a:r>
            <a:r>
              <a:rPr lang="en-US" dirty="0"/>
              <a:t>. Medium of Publication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Ex: </a:t>
            </a:r>
          </a:p>
          <a:p>
            <a:pPr marL="68580" indent="0">
              <a:buNone/>
            </a:pPr>
            <a:r>
              <a:rPr lang="en-US" dirty="0" smtClean="0"/>
              <a:t>Collins, Suzanne. </a:t>
            </a:r>
            <a:r>
              <a:rPr lang="en-US" i="1" dirty="0" smtClean="0"/>
              <a:t>The Hunger Games. </a:t>
            </a:r>
            <a:r>
              <a:rPr lang="en-US" dirty="0" smtClean="0"/>
              <a:t>New York: Scholastic Inc., 2008.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9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non-books?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information, formats and examples, use reference books such as Write Source, and online resources such as the Purdue Owl, </a:t>
            </a:r>
            <a:r>
              <a:rPr lang="en-US" dirty="0" err="1" smtClean="0"/>
              <a:t>EasyBib</a:t>
            </a:r>
            <a:r>
              <a:rPr lang="en-US" dirty="0" smtClean="0"/>
              <a:t>, Citation Machine and many others.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2832832"/>
            <a:ext cx="3830320" cy="346202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654800" y="4074160"/>
            <a:ext cx="1493520" cy="975360"/>
          </a:xfrm>
          <a:prstGeom prst="wedgeRoundRectCallout">
            <a:avLst>
              <a:gd name="adj1" fmla="val -84779"/>
              <a:gd name="adj2" fmla="val 968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Well done, Young Jedi.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412240" y="4876800"/>
            <a:ext cx="1310640" cy="965200"/>
          </a:xfrm>
          <a:prstGeom prst="wedgeRoundRectCallout">
            <a:avLst>
              <a:gd name="adj1" fmla="val 72965"/>
              <a:gd name="adj2" fmla="val 709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you, Yoda.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importance of citing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credit to the original author</a:t>
            </a:r>
          </a:p>
          <a:p>
            <a:r>
              <a:rPr lang="en-US" dirty="0" smtClean="0"/>
              <a:t>Shows the writer/researcher used authentic sources</a:t>
            </a:r>
          </a:p>
          <a:p>
            <a:r>
              <a:rPr lang="en-US" dirty="0" smtClean="0"/>
              <a:t>It’s the law!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many types of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MLA (Modern Language Association)</a:t>
            </a:r>
          </a:p>
          <a:p>
            <a:pPr lvl="1"/>
            <a:r>
              <a:rPr lang="en-US" sz="2000" dirty="0" smtClean="0"/>
              <a:t>Widely used in middle and high schools, and with some collegiate research; mainly used in humanities (Language Arts and Social Studies) </a:t>
            </a:r>
          </a:p>
          <a:p>
            <a:r>
              <a:rPr lang="en-US" sz="2400" dirty="0"/>
              <a:t>APA (American Psychological </a:t>
            </a:r>
            <a:r>
              <a:rPr lang="en-US" sz="2400" dirty="0" smtClean="0"/>
              <a:t>Association)</a:t>
            </a:r>
          </a:p>
          <a:p>
            <a:pPr lvl="1"/>
            <a:r>
              <a:rPr lang="en-US" sz="2000" dirty="0" smtClean="0"/>
              <a:t>Used mainly in collegiate settings, particularly in social science, education and psychology research</a:t>
            </a:r>
          </a:p>
          <a:p>
            <a:r>
              <a:rPr lang="en-US" sz="2400" dirty="0" smtClean="0"/>
              <a:t>Chicago (footnote style)</a:t>
            </a:r>
          </a:p>
          <a:p>
            <a:pPr lvl="1"/>
            <a:r>
              <a:rPr lang="en-US" sz="2000" dirty="0" smtClean="0"/>
              <a:t>More flexible, footnote style, widely used for history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11880" lvl="8" indent="0" algn="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5781040"/>
            <a:ext cx="14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(Yale College Writing Center)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16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should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sz="7200" dirty="0" smtClean="0"/>
              <a:t>MLA!!!</a:t>
            </a:r>
          </a:p>
        </p:txBody>
      </p:sp>
    </p:spTree>
    <p:extLst>
      <p:ext uri="{BB962C8B-B14F-4D97-AF65-F5344CB8AC3E}">
        <p14:creationId xmlns:p14="http://schemas.microsoft.com/office/powerpoint/2010/main" val="289784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SHOULD WE USE MLA?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now, we will get into the practice of using MLA with our novels.  When you refer to the story, use a direct quote, and/or paraphrase from the novel, you will need to follow the proper MLA format.</a:t>
            </a:r>
          </a:p>
          <a:p>
            <a:r>
              <a:rPr lang="en-US" sz="2400" dirty="0" smtClean="0"/>
              <a:t>Later on in the year,</a:t>
            </a:r>
            <a:r>
              <a:rPr lang="en-US" sz="2400" dirty="0"/>
              <a:t> </a:t>
            </a:r>
            <a:r>
              <a:rPr lang="en-US" sz="2400" dirty="0" smtClean="0"/>
              <a:t>will write a formal research paper.  For this paper, you will be asked to use a variety of sources and cite them all within the paper and with a Bibliography.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Biliogro</a:t>
            </a:r>
            <a:r>
              <a:rPr lang="en-US" sz="2400" dirty="0" smtClean="0"/>
              <a:t>-what?! Don’t worry- we will learn what that is later. 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20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USE MLA?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writing a research paper and/or writing about a novel, you need to include what are called “in-text citations.”  This means, within your sentence or paragraph, you acknowledge the author whom you are quoting</a:t>
            </a:r>
            <a:r>
              <a:rPr lang="en-US" dirty="0"/>
              <a:t> </a:t>
            </a:r>
            <a:r>
              <a:rPr lang="en-US" dirty="0" smtClean="0"/>
              <a:t>and/or paraphrasing.  </a:t>
            </a:r>
          </a:p>
          <a:p>
            <a:r>
              <a:rPr lang="en-US" dirty="0" smtClean="0"/>
              <a:t>For MLA, in-text citations for most sources follow this format:</a:t>
            </a:r>
          </a:p>
          <a:p>
            <a:pPr lvl="1"/>
            <a:r>
              <a:rPr lang="en-US" dirty="0" smtClean="0"/>
              <a:t>(Author’s last name, page #)</a:t>
            </a:r>
          </a:p>
          <a:p>
            <a:pPr lvl="1"/>
            <a:r>
              <a:rPr lang="en-US" dirty="0" smtClean="0"/>
              <a:t>Ex: (Collins, 17)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1240" y="3931920"/>
            <a:ext cx="75641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If you refer to the same source within the same paragraph (or the entire paper, you only need to cite their name once, then just the page number).</a:t>
            </a:r>
          </a:p>
          <a:p>
            <a:r>
              <a:rPr lang="en-US" dirty="0" smtClean="0"/>
              <a:t>EX.  The author of </a:t>
            </a:r>
            <a:r>
              <a:rPr lang="en-US" i="1" dirty="0" smtClean="0"/>
              <a:t>The Hunger Games </a:t>
            </a:r>
            <a:r>
              <a:rPr lang="en-US" dirty="0" smtClean="0"/>
              <a:t>created a whole new world called </a:t>
            </a:r>
            <a:r>
              <a:rPr lang="en-US" dirty="0" err="1" smtClean="0"/>
              <a:t>Panem</a:t>
            </a:r>
            <a:r>
              <a:rPr lang="en-US" dirty="0" smtClean="0"/>
              <a:t> (Collins, 4).  In the first chapter, she describes the different Districts with great detail (3-20).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CITING DIRECT QUOTES and paraphrases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direct quotes, use this format:</a:t>
            </a:r>
          </a:p>
          <a:p>
            <a:pPr lvl="1"/>
            <a:r>
              <a:rPr lang="en-US" sz="2000" dirty="0"/>
              <a:t>One of the most memorable lines repeated throughout the novel begins with Effie </a:t>
            </a:r>
            <a:r>
              <a:rPr lang="en-US" sz="2000" dirty="0" err="1"/>
              <a:t>Trinkett</a:t>
            </a:r>
            <a:r>
              <a:rPr lang="en-US" sz="2000" dirty="0"/>
              <a:t> when she declares, “Happy Hunger Games! And may the odds be </a:t>
            </a:r>
            <a:r>
              <a:rPr lang="en-US" sz="2000" i="1" dirty="0"/>
              <a:t>ever</a:t>
            </a:r>
            <a:r>
              <a:rPr lang="en-US" sz="2000" dirty="0"/>
              <a:t> in your favor” (Collins, 19). 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 smtClean="0"/>
              <a:t>For indirect quotes, use this format: </a:t>
            </a:r>
          </a:p>
          <a:p>
            <a:pPr lvl="1"/>
            <a:r>
              <a:rPr lang="en-US" sz="2000" dirty="0" err="1" smtClean="0"/>
              <a:t>Katniss</a:t>
            </a:r>
            <a:r>
              <a:rPr lang="en-US" sz="2000" dirty="0" smtClean="0"/>
              <a:t>’ 12-year old sister’s name was called to be one of the Tributes (Collins, 18).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3585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Bibliography (aka works cited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When you use sources other than your own brain in your writing, you not only need to include in-text citations but a works cited page as well.</a:t>
            </a:r>
          </a:p>
          <a:p>
            <a:r>
              <a:rPr lang="en-US" sz="2400" dirty="0" smtClean="0"/>
              <a:t>This page is a list of every source you included in your paper, even if you only referred to one word from the author’s writing.</a:t>
            </a:r>
          </a:p>
          <a:p>
            <a:r>
              <a:rPr lang="en-US" sz="2400" dirty="0" smtClean="0"/>
              <a:t>Works cited pages must be:</a:t>
            </a:r>
          </a:p>
          <a:p>
            <a:pPr lvl="1"/>
            <a:r>
              <a:rPr lang="en-US" sz="1800" dirty="0" smtClean="0"/>
              <a:t>In ABC order</a:t>
            </a:r>
          </a:p>
          <a:p>
            <a:pPr lvl="1"/>
            <a:r>
              <a:rPr lang="en-US" sz="1800" dirty="0" smtClean="0"/>
              <a:t>Follow a specific format</a:t>
            </a:r>
          </a:p>
          <a:p>
            <a:pPr lvl="1"/>
            <a:r>
              <a:rPr lang="en-US" sz="1800" dirty="0" smtClean="0"/>
              <a:t>Include every source in your paper</a:t>
            </a:r>
          </a:p>
        </p:txBody>
      </p:sp>
    </p:spTree>
    <p:extLst>
      <p:ext uri="{BB962C8B-B14F-4D97-AF65-F5344CB8AC3E}">
        <p14:creationId xmlns:p14="http://schemas.microsoft.com/office/powerpoint/2010/main" val="261589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 cited page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/>
              <a:t>Basic Rules</a:t>
            </a:r>
          </a:p>
          <a:p>
            <a:r>
              <a:rPr lang="en-US" dirty="0"/>
              <a:t>Begin your Works Cited page on a separate page at the end of your research paper. It should have the same one-inch margins and last name, page number header as the rest of your paper.</a:t>
            </a:r>
          </a:p>
          <a:p>
            <a:r>
              <a:rPr lang="en-US" dirty="0"/>
              <a:t>Label the page Works Cited (do not italicize the words Works Cited or put them in quotation marks) and center the words Works Cited at the top of the page.</a:t>
            </a:r>
          </a:p>
          <a:p>
            <a:r>
              <a:rPr lang="en-US" dirty="0"/>
              <a:t>Double space all citations, but do not skip spaces between entries.</a:t>
            </a:r>
          </a:p>
          <a:p>
            <a:r>
              <a:rPr lang="en-US" dirty="0"/>
              <a:t>Indent the second and subsequent lines of citations five spaces so that you create a hanging indent.</a:t>
            </a:r>
          </a:p>
          <a:p>
            <a:r>
              <a:rPr lang="en-US" dirty="0"/>
              <a:t>List page numbers of sources efficiently, when needed. If you refer to a journal article that appeared on pages 225 through 250, list the page numbers on your Works Cited page as 225-50.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91493" y="5484614"/>
            <a:ext cx="514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owl.english.purdue.edu</a:t>
            </a:r>
            <a:r>
              <a:rPr lang="en-US" dirty="0"/>
              <a:t>/owl/resource/747/05</a:t>
            </a:r>
            <a:r>
              <a:rPr lang="en-US" dirty="0" smtClean="0"/>
              <a:t>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33390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55</TotalTime>
  <Words>791</Words>
  <Application>Microsoft Macintosh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Hold your horses! </vt:lpstr>
      <vt:lpstr>The importance of citing sources</vt:lpstr>
      <vt:lpstr>The many types of citations</vt:lpstr>
      <vt:lpstr>What should we use?</vt:lpstr>
      <vt:lpstr>WHEN SHOULD WE USE MLA?</vt:lpstr>
      <vt:lpstr>HOW DO WE USE MLA?</vt:lpstr>
      <vt:lpstr>CITING DIRECT QUOTES and paraphrases</vt:lpstr>
      <vt:lpstr>Bibliography (aka works cited page)</vt:lpstr>
      <vt:lpstr>Works cited page rules</vt:lpstr>
      <vt:lpstr>Format for works cited sources</vt:lpstr>
      <vt:lpstr>What about non-books?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your horses! </dc:title>
  <dc:creator>Andrea L. Franco</dc:creator>
  <cp:lastModifiedBy>Andrea L. Franco</cp:lastModifiedBy>
  <cp:revision>13</cp:revision>
  <dcterms:created xsi:type="dcterms:W3CDTF">2012-11-30T18:41:33Z</dcterms:created>
  <dcterms:modified xsi:type="dcterms:W3CDTF">2012-11-30T19:36:45Z</dcterms:modified>
</cp:coreProperties>
</file>